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70" r:id="rId2"/>
  </p:sldIdLst>
  <p:sldSz cx="4378325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p:scale>
          <a:sx n="78" d="100"/>
          <a:sy n="78" d="100"/>
        </p:scale>
        <p:origin x="192" y="-6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priyamsarkar\Downloads\Wheel%20Pros%20Baseline%20_P%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5"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5.1823426792450361E-2"/>
          <c:y val="4.299684073485794E-2"/>
          <c:w val="0.86864273667181069"/>
          <c:h val="0.81123267072363081"/>
        </c:manualLayout>
      </c:layout>
      <c:barChart>
        <c:barDir val="col"/>
        <c:grouping val="clustered"/>
        <c:varyColors val="0"/>
        <c:ser>
          <c:idx val="0"/>
          <c:order val="0"/>
          <c:tx>
            <c:strRef>
              <c:f>'Pivot 2'!$R$11</c:f>
              <c:strCache>
                <c:ptCount val="1"/>
                <c:pt idx="0">
                  <c:v>Demand</c:v>
                </c:pt>
              </c:strCache>
            </c:strRef>
          </c:tx>
          <c:spPr>
            <a:solidFill>
              <a:schemeClr val="bg1">
                <a:lumMod val="75000"/>
              </a:schemeClr>
            </a:solidFill>
            <a:ln>
              <a:noFill/>
            </a:ln>
            <a:effectLst/>
          </c:spPr>
          <c:invertIfNegative val="0"/>
          <c:cat>
            <c:strRef>
              <c:f>'Pivot 2'!$Q$12:$Q$15</c:f>
              <c:strCache>
                <c:ptCount val="4"/>
                <c:pt idx="0">
                  <c:v>South</c:v>
                </c:pt>
                <c:pt idx="1">
                  <c:v>West</c:v>
                </c:pt>
                <c:pt idx="2">
                  <c:v>Northeast</c:v>
                </c:pt>
                <c:pt idx="3">
                  <c:v>Midwest</c:v>
                </c:pt>
              </c:strCache>
            </c:strRef>
          </c:cat>
          <c:val>
            <c:numRef>
              <c:f>'Pivot 2'!$R$12:$R$15</c:f>
              <c:numCache>
                <c:formatCode>#,##0</c:formatCode>
                <c:ptCount val="4"/>
                <c:pt idx="0">
                  <c:v>5302245</c:v>
                </c:pt>
                <c:pt idx="1">
                  <c:v>1464253</c:v>
                </c:pt>
                <c:pt idx="2">
                  <c:v>11463656</c:v>
                </c:pt>
                <c:pt idx="3">
                  <c:v>4572051</c:v>
                </c:pt>
              </c:numCache>
            </c:numRef>
          </c:val>
          <c:extLst>
            <c:ext xmlns:c16="http://schemas.microsoft.com/office/drawing/2014/chart" uri="{C3380CC4-5D6E-409C-BE32-E72D297353CC}">
              <c16:uniqueId val="{00000000-0DBB-084F-A97A-646575EB11FF}"/>
            </c:ext>
          </c:extLst>
        </c:ser>
        <c:ser>
          <c:idx val="1"/>
          <c:order val="1"/>
          <c:tx>
            <c:strRef>
              <c:f>'Pivot 2'!$S$11</c:f>
              <c:strCache>
                <c:ptCount val="1"/>
                <c:pt idx="0">
                  <c:v>Shipment Cost($)</c:v>
                </c:pt>
              </c:strCache>
            </c:strRef>
          </c:tx>
          <c:spPr>
            <a:solidFill>
              <a:srgbClr val="00B0F0"/>
            </a:solidFill>
            <a:ln>
              <a:noFill/>
            </a:ln>
            <a:effectLst/>
          </c:spPr>
          <c:invertIfNegative val="0"/>
          <c:cat>
            <c:strRef>
              <c:f>'Pivot 2'!$Q$12:$Q$15</c:f>
              <c:strCache>
                <c:ptCount val="4"/>
                <c:pt idx="0">
                  <c:v>South</c:v>
                </c:pt>
                <c:pt idx="1">
                  <c:v>West</c:v>
                </c:pt>
                <c:pt idx="2">
                  <c:v>Northeast</c:v>
                </c:pt>
                <c:pt idx="3">
                  <c:v>Midwest</c:v>
                </c:pt>
              </c:strCache>
            </c:strRef>
          </c:cat>
          <c:val>
            <c:numRef>
              <c:f>'Pivot 2'!$S$12:$S$15</c:f>
              <c:numCache>
                <c:formatCode>#,##0</c:formatCode>
                <c:ptCount val="4"/>
                <c:pt idx="0">
                  <c:v>1993358</c:v>
                </c:pt>
                <c:pt idx="1">
                  <c:v>712357</c:v>
                </c:pt>
                <c:pt idx="2">
                  <c:v>4668718</c:v>
                </c:pt>
                <c:pt idx="3">
                  <c:v>1978189</c:v>
                </c:pt>
              </c:numCache>
            </c:numRef>
          </c:val>
          <c:extLst>
            <c:ext xmlns:c16="http://schemas.microsoft.com/office/drawing/2014/chart" uri="{C3380CC4-5D6E-409C-BE32-E72D297353CC}">
              <c16:uniqueId val="{00000001-0DBB-084F-A97A-646575EB11FF}"/>
            </c:ext>
          </c:extLst>
        </c:ser>
        <c:dLbls>
          <c:showLegendKey val="0"/>
          <c:showVal val="0"/>
          <c:showCatName val="0"/>
          <c:showSerName val="0"/>
          <c:showPercent val="0"/>
          <c:showBubbleSize val="0"/>
        </c:dLbls>
        <c:gapWidth val="219"/>
        <c:overlap val="-27"/>
        <c:axId val="566775536"/>
        <c:axId val="1212620240"/>
      </c:barChart>
      <c:lineChart>
        <c:grouping val="standard"/>
        <c:varyColors val="0"/>
        <c:ser>
          <c:idx val="2"/>
          <c:order val="2"/>
          <c:tx>
            <c:strRef>
              <c:f>'Pivot 2'!$T$11</c:f>
              <c:strCache>
                <c:ptCount val="1"/>
                <c:pt idx="0">
                  <c:v>Cost/mile ($)</c:v>
                </c:pt>
              </c:strCache>
            </c:strRef>
          </c:tx>
          <c:spPr>
            <a:ln w="28575" cap="rnd">
              <a:solidFill>
                <a:schemeClr val="accent6">
                  <a:tint val="65000"/>
                </a:schemeClr>
              </a:solidFill>
              <a:round/>
            </a:ln>
            <a:effectLst/>
          </c:spPr>
          <c:marker>
            <c:symbol val="circle"/>
            <c:size val="5"/>
            <c:spPr>
              <a:solidFill>
                <a:schemeClr val="accent6">
                  <a:tint val="65000"/>
                </a:schemeClr>
              </a:solidFill>
              <a:ln w="9525">
                <a:solidFill>
                  <a:schemeClr val="accent6">
                    <a:tint val="65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Lucida Sans" panose="020B0602030504020204" pitchFamily="34"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2'!$Q$12:$Q$15</c:f>
              <c:strCache>
                <c:ptCount val="4"/>
                <c:pt idx="0">
                  <c:v>South</c:v>
                </c:pt>
                <c:pt idx="1">
                  <c:v>West</c:v>
                </c:pt>
                <c:pt idx="2">
                  <c:v>Northeast</c:v>
                </c:pt>
                <c:pt idx="3">
                  <c:v>Midwest</c:v>
                </c:pt>
              </c:strCache>
            </c:strRef>
          </c:cat>
          <c:val>
            <c:numRef>
              <c:f>'Pivot 2'!$T$12:$T$15</c:f>
              <c:numCache>
                <c:formatCode>General</c:formatCode>
                <c:ptCount val="4"/>
                <c:pt idx="0">
                  <c:v>0.79</c:v>
                </c:pt>
                <c:pt idx="1">
                  <c:v>0.28000000000000003</c:v>
                </c:pt>
                <c:pt idx="2">
                  <c:v>1.1200000000000001</c:v>
                </c:pt>
                <c:pt idx="3">
                  <c:v>2.0699999999999998</c:v>
                </c:pt>
              </c:numCache>
            </c:numRef>
          </c:val>
          <c:smooth val="0"/>
          <c:extLst>
            <c:ext xmlns:c16="http://schemas.microsoft.com/office/drawing/2014/chart" uri="{C3380CC4-5D6E-409C-BE32-E72D297353CC}">
              <c16:uniqueId val="{00000002-0DBB-084F-A97A-646575EB11FF}"/>
            </c:ext>
          </c:extLst>
        </c:ser>
        <c:dLbls>
          <c:showLegendKey val="0"/>
          <c:showVal val="0"/>
          <c:showCatName val="0"/>
          <c:showSerName val="0"/>
          <c:showPercent val="0"/>
          <c:showBubbleSize val="0"/>
        </c:dLbls>
        <c:marker val="1"/>
        <c:smooth val="0"/>
        <c:axId val="582459952"/>
        <c:axId val="1372789888"/>
      </c:lineChart>
      <c:catAx>
        <c:axId val="566775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Lucida Sans" panose="020B0602030504020204" pitchFamily="34" charset="77"/>
                <a:ea typeface="+mn-ea"/>
                <a:cs typeface="+mn-cs"/>
              </a:defRPr>
            </a:pPr>
            <a:endParaRPr lang="en-US"/>
          </a:p>
        </c:txPr>
        <c:crossAx val="1212620240"/>
        <c:crosses val="autoZero"/>
        <c:auto val="1"/>
        <c:lblAlgn val="ctr"/>
        <c:lblOffset val="100"/>
        <c:noMultiLvlLbl val="0"/>
      </c:catAx>
      <c:valAx>
        <c:axId val="121262024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Lucida Sans" panose="020B0602030504020204" pitchFamily="34" charset="77"/>
                <a:ea typeface="+mn-ea"/>
                <a:cs typeface="+mn-cs"/>
              </a:defRPr>
            </a:pPr>
            <a:endParaRPr lang="en-US"/>
          </a:p>
        </c:txPr>
        <c:crossAx val="566775536"/>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37278988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82459952"/>
        <c:crosses val="max"/>
        <c:crossBetween val="between"/>
      </c:valAx>
      <c:catAx>
        <c:axId val="582459952"/>
        <c:scaling>
          <c:orientation val="minMax"/>
        </c:scaling>
        <c:delete val="1"/>
        <c:axPos val="b"/>
        <c:numFmt formatCode="General" sourceLinked="1"/>
        <c:majorTickMark val="out"/>
        <c:minorTickMark val="none"/>
        <c:tickLblPos val="nextTo"/>
        <c:crossAx val="1372789888"/>
        <c:crosses val="autoZero"/>
        <c:auto val="1"/>
        <c:lblAlgn val="ctr"/>
        <c:lblOffset val="100"/>
        <c:noMultiLvlLbl val="0"/>
      </c:cat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tx1">
                    <a:lumMod val="65000"/>
                    <a:lumOff val="35000"/>
                  </a:schemeClr>
                </a:solidFill>
                <a:latin typeface="Lucida Sans" panose="020B0602030504020204" pitchFamily="34" charset="77"/>
                <a:ea typeface="+mn-ea"/>
                <a:cs typeface="+mn-cs"/>
              </a:defRPr>
            </a:pPr>
            <a:endParaRPr lang="en-US"/>
          </a:p>
        </c:txPr>
      </c:legendEntry>
      <c:layout>
        <c:manualLayout>
          <c:xMode val="edge"/>
          <c:yMode val="edge"/>
          <c:x val="2.9262152993229356E-2"/>
          <c:y val="4.4076617829199083E-2"/>
          <c:w val="0.31519452365805323"/>
          <c:h val="0.1540485826535944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Lucida Sans" panose="020B0602030504020204"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597217984959749"/>
          <c:y val="7.0013238198634725E-2"/>
          <c:w val="0.75415433268088816"/>
          <c:h val="0.72945120646959072"/>
        </c:manualLayout>
      </c:layout>
      <c:barChart>
        <c:barDir val="bar"/>
        <c:grouping val="clustered"/>
        <c:varyColors val="0"/>
        <c:ser>
          <c:idx val="0"/>
          <c:order val="0"/>
          <c:tx>
            <c:strRef>
              <c:f>Sheet1!$F$7</c:f>
              <c:strCache>
                <c:ptCount val="1"/>
                <c:pt idx="0">
                  <c:v>Baseline</c:v>
                </c:pt>
              </c:strCache>
            </c:strRef>
          </c:tx>
          <c:spPr>
            <a:solidFill>
              <a:srgbClr val="0520A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Lucida Sans" panose="020B0602030504020204" pitchFamily="34" charset="77"/>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Sheet1!$G$6:$H$6</c:f>
              <c:strCache>
                <c:ptCount val="2"/>
                <c:pt idx="0">
                  <c:v>Cost</c:v>
                </c:pt>
                <c:pt idx="1">
                  <c:v>Distance </c:v>
                </c:pt>
              </c:strCache>
            </c:strRef>
          </c:cat>
          <c:val>
            <c:numRef>
              <c:f>Sheet1!$G$7:$H$7</c:f>
              <c:numCache>
                <c:formatCode>General</c:formatCode>
                <c:ptCount val="2"/>
                <c:pt idx="0">
                  <c:v>2.2799999999999998</c:v>
                </c:pt>
                <c:pt idx="1">
                  <c:v>2.7</c:v>
                </c:pt>
              </c:numCache>
            </c:numRef>
          </c:val>
          <c:extLst>
            <c:ext xmlns:c16="http://schemas.microsoft.com/office/drawing/2014/chart" uri="{C3380CC4-5D6E-409C-BE32-E72D297353CC}">
              <c16:uniqueId val="{00000000-5DA0-2841-A24F-D6D05F3F7C1F}"/>
            </c:ext>
          </c:extLst>
        </c:ser>
        <c:ser>
          <c:idx val="1"/>
          <c:order val="1"/>
          <c:tx>
            <c:strRef>
              <c:f>Sheet1!$F$8</c:f>
              <c:strCache>
                <c:ptCount val="1"/>
                <c:pt idx="0">
                  <c:v>Recommendation</c:v>
                </c:pt>
              </c:strCache>
            </c:strRef>
          </c:tx>
          <c:spPr>
            <a:solidFill>
              <a:srgbClr val="00E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Lucida Sans" panose="020B0602030504020204" pitchFamily="34" charset="77"/>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Sheet1!$G$6:$H$6</c:f>
              <c:strCache>
                <c:ptCount val="2"/>
                <c:pt idx="0">
                  <c:v>Cost</c:v>
                </c:pt>
                <c:pt idx="1">
                  <c:v>Distance </c:v>
                </c:pt>
              </c:strCache>
            </c:strRef>
          </c:cat>
          <c:val>
            <c:numRef>
              <c:f>Sheet1!$G$8:$H$8</c:f>
              <c:numCache>
                <c:formatCode>General</c:formatCode>
                <c:ptCount val="2"/>
                <c:pt idx="0">
                  <c:v>1.6</c:v>
                </c:pt>
                <c:pt idx="1">
                  <c:v>1.3</c:v>
                </c:pt>
              </c:numCache>
            </c:numRef>
          </c:val>
          <c:extLst>
            <c:ext xmlns:c16="http://schemas.microsoft.com/office/drawing/2014/chart" uri="{C3380CC4-5D6E-409C-BE32-E72D297353CC}">
              <c16:uniqueId val="{00000001-5DA0-2841-A24F-D6D05F3F7C1F}"/>
            </c:ext>
          </c:extLst>
        </c:ser>
        <c:dLbls>
          <c:showLegendKey val="0"/>
          <c:showVal val="0"/>
          <c:showCatName val="0"/>
          <c:showSerName val="0"/>
          <c:showPercent val="0"/>
          <c:showBubbleSize val="0"/>
        </c:dLbls>
        <c:gapWidth val="182"/>
        <c:axId val="121486688"/>
        <c:axId val="121506000"/>
      </c:barChart>
      <c:catAx>
        <c:axId val="121486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ucida Sans" panose="020B0602030504020204" pitchFamily="34" charset="77"/>
                <a:ea typeface="+mn-ea"/>
                <a:cs typeface="Times New Roman" panose="02020603050405020304" pitchFamily="18" charset="0"/>
              </a:defRPr>
            </a:pPr>
            <a:endParaRPr lang="en-US"/>
          </a:p>
        </c:txPr>
        <c:crossAx val="121506000"/>
        <c:crosses val="autoZero"/>
        <c:auto val="1"/>
        <c:lblAlgn val="ctr"/>
        <c:lblOffset val="100"/>
        <c:noMultiLvlLbl val="0"/>
      </c:catAx>
      <c:valAx>
        <c:axId val="1215060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86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Lucida Sans" panose="020B0602030504020204" pitchFamily="34" charset="77"/>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Optimised for Cost</c:v>
                </c:pt>
              </c:strCache>
            </c:strRef>
          </c:tx>
          <c:spPr>
            <a:solidFill>
              <a:srgbClr val="0520A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Lucida Sans" panose="020B0602030504020204" pitchFamily="34"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Distance Travelled</c:v>
                </c:pt>
                <c:pt idx="1">
                  <c:v>Transportation Cost</c:v>
                </c:pt>
              </c:strCache>
            </c:strRef>
          </c:cat>
          <c:val>
            <c:numRef>
              <c:f>Sheet1!$B$2:$B$3</c:f>
              <c:numCache>
                <c:formatCode>General</c:formatCode>
                <c:ptCount val="2"/>
                <c:pt idx="0">
                  <c:v>80.400000000000006</c:v>
                </c:pt>
                <c:pt idx="1">
                  <c:v>14.5</c:v>
                </c:pt>
              </c:numCache>
            </c:numRef>
          </c:val>
          <c:extLst>
            <c:ext xmlns:c16="http://schemas.microsoft.com/office/drawing/2014/chart" uri="{C3380CC4-5D6E-409C-BE32-E72D297353CC}">
              <c16:uniqueId val="{00000000-9716-2941-8599-0B79BAB35B76}"/>
            </c:ext>
          </c:extLst>
        </c:ser>
        <c:ser>
          <c:idx val="1"/>
          <c:order val="1"/>
          <c:tx>
            <c:strRef>
              <c:f>Sheet1!$C$1</c:f>
              <c:strCache>
                <c:ptCount val="1"/>
                <c:pt idx="0">
                  <c:v>Optimised for Service</c:v>
                </c:pt>
              </c:strCache>
            </c:strRef>
          </c:tx>
          <c:spPr>
            <a:solidFill>
              <a:srgbClr val="00E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Lucida Sans" panose="020B0602030504020204" pitchFamily="34"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Distance Travelled</c:v>
                </c:pt>
                <c:pt idx="1">
                  <c:v>Transportation Cost</c:v>
                </c:pt>
              </c:strCache>
            </c:strRef>
          </c:cat>
          <c:val>
            <c:numRef>
              <c:f>Sheet1!$C$2:$C$3</c:f>
              <c:numCache>
                <c:formatCode>General</c:formatCode>
                <c:ptCount val="2"/>
                <c:pt idx="0">
                  <c:v>68.5</c:v>
                </c:pt>
                <c:pt idx="1">
                  <c:v>22.4</c:v>
                </c:pt>
              </c:numCache>
            </c:numRef>
          </c:val>
          <c:extLst>
            <c:ext xmlns:c16="http://schemas.microsoft.com/office/drawing/2014/chart" uri="{C3380CC4-5D6E-409C-BE32-E72D297353CC}">
              <c16:uniqueId val="{00000001-9716-2941-8599-0B79BAB35B76}"/>
            </c:ext>
          </c:extLst>
        </c:ser>
        <c:dLbls>
          <c:showLegendKey val="0"/>
          <c:showVal val="0"/>
          <c:showCatName val="0"/>
          <c:showSerName val="0"/>
          <c:showPercent val="0"/>
          <c:showBubbleSize val="0"/>
        </c:dLbls>
        <c:gapWidth val="219"/>
        <c:overlap val="-27"/>
        <c:axId val="1334788800"/>
        <c:axId val="1334760352"/>
      </c:barChart>
      <c:catAx>
        <c:axId val="133478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Lucida Sans" panose="020B0602030504020204" pitchFamily="34" charset="77"/>
                <a:ea typeface="+mn-ea"/>
                <a:cs typeface="+mn-cs"/>
              </a:defRPr>
            </a:pPr>
            <a:endParaRPr lang="en-US"/>
          </a:p>
        </c:txPr>
        <c:crossAx val="1334760352"/>
        <c:crosses val="autoZero"/>
        <c:auto val="1"/>
        <c:lblAlgn val="ctr"/>
        <c:lblOffset val="100"/>
        <c:noMultiLvlLbl val="0"/>
      </c:catAx>
      <c:valAx>
        <c:axId val="1334760352"/>
        <c:scaling>
          <c:orientation val="minMax"/>
        </c:scaling>
        <c:delete val="1"/>
        <c:axPos val="l"/>
        <c:numFmt formatCode="General" sourceLinked="1"/>
        <c:majorTickMark val="none"/>
        <c:minorTickMark val="none"/>
        <c:tickLblPos val="nextTo"/>
        <c:crossAx val="1334788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Lucida Sans" panose="020B0602030504020204" pitchFamily="34" charset="77"/>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latin typeface="Lucida Sans" panose="020B0602030504020204" pitchFamily="34" charset="77"/>
              </a:rPr>
              <a:t>Transportation Cost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3859102706084726"/>
          <c:y val="0.1968629137322522"/>
          <c:w val="0.6238600516364543"/>
          <c:h val="0.68543133873885975"/>
        </c:manualLayout>
      </c:layout>
      <c:barChart>
        <c:barDir val="bar"/>
        <c:grouping val="clustered"/>
        <c:varyColors val="0"/>
        <c:ser>
          <c:idx val="0"/>
          <c:order val="0"/>
          <c:tx>
            <c:strRef>
              <c:f>Sheet1!$I$18</c:f>
              <c:strCache>
                <c:ptCount val="1"/>
                <c:pt idx="0">
                  <c:v>Transportation Cost</c:v>
                </c:pt>
              </c:strCache>
            </c:strRef>
          </c:tx>
          <c:spPr>
            <a:solidFill>
              <a:schemeClr val="accent1"/>
            </a:solidFill>
            <a:ln>
              <a:noFill/>
            </a:ln>
            <a:effectLst/>
          </c:spPr>
          <c:invertIfNegative val="0"/>
          <c:dPt>
            <c:idx val="0"/>
            <c:invertIfNegative val="0"/>
            <c:bubble3D val="0"/>
            <c:spPr>
              <a:solidFill>
                <a:srgbClr val="0520A9"/>
              </a:solidFill>
              <a:ln>
                <a:noFill/>
              </a:ln>
              <a:effectLst/>
            </c:spPr>
            <c:extLst>
              <c:ext xmlns:c16="http://schemas.microsoft.com/office/drawing/2014/chart" uri="{C3380CC4-5D6E-409C-BE32-E72D297353CC}">
                <c16:uniqueId val="{00000002-FF5E-0647-82BF-23B949624C86}"/>
              </c:ext>
            </c:extLst>
          </c:dPt>
          <c:dPt>
            <c:idx val="1"/>
            <c:invertIfNegative val="0"/>
            <c:bubble3D val="0"/>
            <c:spPr>
              <a:solidFill>
                <a:srgbClr val="00E0FF"/>
              </a:solidFill>
              <a:ln>
                <a:noFill/>
              </a:ln>
              <a:effectLst/>
            </c:spPr>
            <c:extLst>
              <c:ext xmlns:c16="http://schemas.microsoft.com/office/drawing/2014/chart" uri="{C3380CC4-5D6E-409C-BE32-E72D297353CC}">
                <c16:uniqueId val="{00000001-FF5E-0647-82BF-23B949624C86}"/>
              </c:ext>
            </c:extLst>
          </c:dPt>
          <c:cat>
            <c:strRef>
              <c:f>Sheet1!$H$19:$H$20</c:f>
              <c:strCache>
                <c:ptCount val="2"/>
                <c:pt idx="0">
                  <c:v>Baseline</c:v>
                </c:pt>
                <c:pt idx="1">
                  <c:v>Recommendation</c:v>
                </c:pt>
              </c:strCache>
            </c:strRef>
          </c:cat>
          <c:val>
            <c:numRef>
              <c:f>Sheet1!$I$19:$I$20</c:f>
              <c:numCache>
                <c:formatCode>General</c:formatCode>
                <c:ptCount val="2"/>
                <c:pt idx="0">
                  <c:v>27.9</c:v>
                </c:pt>
                <c:pt idx="1">
                  <c:v>14.5</c:v>
                </c:pt>
              </c:numCache>
            </c:numRef>
          </c:val>
          <c:extLst>
            <c:ext xmlns:c16="http://schemas.microsoft.com/office/drawing/2014/chart" uri="{C3380CC4-5D6E-409C-BE32-E72D297353CC}">
              <c16:uniqueId val="{00000000-FF5E-0647-82BF-23B949624C86}"/>
            </c:ext>
          </c:extLst>
        </c:ser>
        <c:dLbls>
          <c:showLegendKey val="0"/>
          <c:showVal val="0"/>
          <c:showCatName val="0"/>
          <c:showSerName val="0"/>
          <c:showPercent val="0"/>
          <c:showBubbleSize val="0"/>
        </c:dLbls>
        <c:gapWidth val="46"/>
        <c:axId val="1435525184"/>
        <c:axId val="1435950864"/>
      </c:barChart>
      <c:catAx>
        <c:axId val="14355251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Lucida Sans" panose="020B0602030504020204" pitchFamily="34" charset="77"/>
                <a:ea typeface="+mn-ea"/>
                <a:cs typeface="+mn-cs"/>
              </a:defRPr>
            </a:pPr>
            <a:endParaRPr lang="en-US"/>
          </a:p>
        </c:txPr>
        <c:crossAx val="1435950864"/>
        <c:crosses val="autoZero"/>
        <c:auto val="1"/>
        <c:lblAlgn val="ctr"/>
        <c:lblOffset val="100"/>
        <c:noMultiLvlLbl val="0"/>
      </c:catAx>
      <c:valAx>
        <c:axId val="14359508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5525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77E62-564A-B841-AA89-19180E3D455C}" type="datetimeFigureOut">
              <a:rPr lang="en-US" smtClean="0"/>
              <a:t>4/5/24</a:t>
            </a:fld>
            <a:endParaRPr lang="en-US"/>
          </a:p>
        </p:txBody>
      </p:sp>
      <p:sp>
        <p:nvSpPr>
          <p:cNvPr id="4" name="Slide Image Placeholder 3"/>
          <p:cNvSpPr>
            <a:spLocks noGrp="1" noRot="1" noChangeAspect="1"/>
          </p:cNvSpPr>
          <p:nvPr>
            <p:ph type="sldImg" idx="2"/>
          </p:nvPr>
        </p:nvSpPr>
        <p:spPr>
          <a:xfrm>
            <a:off x="350838" y="1143000"/>
            <a:ext cx="61563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5074C-944D-DB4D-A88D-7121AF2EF686}" type="slidenum">
              <a:rPr lang="en-US" smtClean="0"/>
              <a:t>‹#›</a:t>
            </a:fld>
            <a:endParaRPr lang="en-US"/>
          </a:p>
        </p:txBody>
      </p:sp>
    </p:spTree>
    <p:extLst>
      <p:ext uri="{BB962C8B-B14F-4D97-AF65-F5344CB8AC3E}">
        <p14:creationId xmlns:p14="http://schemas.microsoft.com/office/powerpoint/2010/main" val="1493897421"/>
      </p:ext>
    </p:extLst>
  </p:cSld>
  <p:clrMap bg1="lt1" tx1="dk1" bg2="lt2" tx2="dk2" accent1="accent1" accent2="accent2" accent3="accent3" accent4="accent4" accent5="accent5" accent6="accent6" hlink="hlink" folHlink="folHlink"/>
  <p:notesStyle>
    <a:lvl1pPr marL="0" algn="l" defTabSz="3154954" rtl="0" eaLnBrk="1" latinLnBrk="0" hangingPunct="1">
      <a:defRPr sz="4140" kern="1200">
        <a:solidFill>
          <a:schemeClr val="tx1"/>
        </a:solidFill>
        <a:latin typeface="+mn-lt"/>
        <a:ea typeface="+mn-ea"/>
        <a:cs typeface="+mn-cs"/>
      </a:defRPr>
    </a:lvl1pPr>
    <a:lvl2pPr marL="1577477" algn="l" defTabSz="3154954" rtl="0" eaLnBrk="1" latinLnBrk="0" hangingPunct="1">
      <a:defRPr sz="4140" kern="1200">
        <a:solidFill>
          <a:schemeClr val="tx1"/>
        </a:solidFill>
        <a:latin typeface="+mn-lt"/>
        <a:ea typeface="+mn-ea"/>
        <a:cs typeface="+mn-cs"/>
      </a:defRPr>
    </a:lvl2pPr>
    <a:lvl3pPr marL="3154954" algn="l" defTabSz="3154954" rtl="0" eaLnBrk="1" latinLnBrk="0" hangingPunct="1">
      <a:defRPr sz="4140" kern="1200">
        <a:solidFill>
          <a:schemeClr val="tx1"/>
        </a:solidFill>
        <a:latin typeface="+mn-lt"/>
        <a:ea typeface="+mn-ea"/>
        <a:cs typeface="+mn-cs"/>
      </a:defRPr>
    </a:lvl3pPr>
    <a:lvl4pPr marL="4732431" algn="l" defTabSz="3154954" rtl="0" eaLnBrk="1" latinLnBrk="0" hangingPunct="1">
      <a:defRPr sz="4140" kern="1200">
        <a:solidFill>
          <a:schemeClr val="tx1"/>
        </a:solidFill>
        <a:latin typeface="+mn-lt"/>
        <a:ea typeface="+mn-ea"/>
        <a:cs typeface="+mn-cs"/>
      </a:defRPr>
    </a:lvl4pPr>
    <a:lvl5pPr marL="6309909" algn="l" defTabSz="3154954" rtl="0" eaLnBrk="1" latinLnBrk="0" hangingPunct="1">
      <a:defRPr sz="4140" kern="1200">
        <a:solidFill>
          <a:schemeClr val="tx1"/>
        </a:solidFill>
        <a:latin typeface="+mn-lt"/>
        <a:ea typeface="+mn-ea"/>
        <a:cs typeface="+mn-cs"/>
      </a:defRPr>
    </a:lvl5pPr>
    <a:lvl6pPr marL="7887386" algn="l" defTabSz="3154954" rtl="0" eaLnBrk="1" latinLnBrk="0" hangingPunct="1">
      <a:defRPr sz="4140" kern="1200">
        <a:solidFill>
          <a:schemeClr val="tx1"/>
        </a:solidFill>
        <a:latin typeface="+mn-lt"/>
        <a:ea typeface="+mn-ea"/>
        <a:cs typeface="+mn-cs"/>
      </a:defRPr>
    </a:lvl6pPr>
    <a:lvl7pPr marL="9464863" algn="l" defTabSz="3154954" rtl="0" eaLnBrk="1" latinLnBrk="0" hangingPunct="1">
      <a:defRPr sz="4140" kern="1200">
        <a:solidFill>
          <a:schemeClr val="tx1"/>
        </a:solidFill>
        <a:latin typeface="+mn-lt"/>
        <a:ea typeface="+mn-ea"/>
        <a:cs typeface="+mn-cs"/>
      </a:defRPr>
    </a:lvl7pPr>
    <a:lvl8pPr marL="11042340" algn="l" defTabSz="3154954" rtl="0" eaLnBrk="1" latinLnBrk="0" hangingPunct="1">
      <a:defRPr sz="4140" kern="1200">
        <a:solidFill>
          <a:schemeClr val="tx1"/>
        </a:solidFill>
        <a:latin typeface="+mn-lt"/>
        <a:ea typeface="+mn-ea"/>
        <a:cs typeface="+mn-cs"/>
      </a:defRPr>
    </a:lvl8pPr>
    <a:lvl9pPr marL="12619817" algn="l" defTabSz="3154954" rtl="0" eaLnBrk="1" latinLnBrk="0" hangingPunct="1">
      <a:defRPr sz="41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47136-73EC-A13B-D260-0CD1E763E6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10B59-C285-7EEC-CEF0-61E16D6AF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EF45C-E4A2-0067-6E5F-15055271C5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9FB125-7970-B39E-CA1C-F4EC6EBE44EE}"/>
              </a:ext>
            </a:extLst>
          </p:cNvPr>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0A6B59D-2217-4338-9D1B-7E5E82C89B81}" type="slidenum">
              <a:rPr kumimoji="0" lang="en-US" sz="1200" b="0" i="0" u="none" strike="noStrike" kern="1200" cap="none" spc="0" normalizeH="0" baseline="0" noProof="0" smtClean="0">
                <a:ln>
                  <a:noFill/>
                </a:ln>
                <a:solidFill>
                  <a:prstClr val="black"/>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Times" charset="0"/>
              <a:ea typeface="+mn-ea"/>
              <a:cs typeface="+mn-cs"/>
            </a:endParaRPr>
          </a:p>
        </p:txBody>
      </p:sp>
    </p:spTree>
    <p:extLst>
      <p:ext uri="{BB962C8B-B14F-4D97-AF65-F5344CB8AC3E}">
        <p14:creationId xmlns:p14="http://schemas.microsoft.com/office/powerpoint/2010/main" val="404940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84379" y="6817183"/>
            <a:ext cx="37214497" cy="4704443"/>
          </a:xfrm>
        </p:spPr>
        <p:txBody>
          <a:bodyPr/>
          <a:lstStyle/>
          <a:p>
            <a:r>
              <a:rPr lang="en-US"/>
              <a:t>Click to edit Master title style</a:t>
            </a:r>
          </a:p>
        </p:txBody>
      </p:sp>
      <p:sp>
        <p:nvSpPr>
          <p:cNvPr id="3" name="Subtitle 2"/>
          <p:cNvSpPr>
            <a:spLocks noGrp="1"/>
          </p:cNvSpPr>
          <p:nvPr>
            <p:ph type="subTitle" idx="1"/>
          </p:nvPr>
        </p:nvSpPr>
        <p:spPr>
          <a:xfrm>
            <a:off x="6567174" y="12436026"/>
            <a:ext cx="30648908" cy="5607957"/>
          </a:xfrm>
        </p:spPr>
        <p:txBody>
          <a:bodyPr/>
          <a:lstStyle>
            <a:lvl1pPr marL="0" indent="0" algn="ctr">
              <a:buNone/>
              <a:defRPr/>
            </a:lvl1pPr>
            <a:lvl2pPr marL="260585" indent="0" algn="ctr">
              <a:buNone/>
              <a:defRPr/>
            </a:lvl2pPr>
            <a:lvl3pPr marL="521169" indent="0" algn="ctr">
              <a:buNone/>
              <a:defRPr/>
            </a:lvl3pPr>
            <a:lvl4pPr marL="781754" indent="0" algn="ctr">
              <a:buNone/>
              <a:defRPr/>
            </a:lvl4pPr>
            <a:lvl5pPr marL="1042338" indent="0" algn="ctr">
              <a:buNone/>
              <a:defRPr/>
            </a:lvl5pPr>
            <a:lvl6pPr marL="1302922" indent="0" algn="ctr">
              <a:buNone/>
              <a:defRPr/>
            </a:lvl6pPr>
            <a:lvl7pPr marL="1563506" indent="0" algn="ctr">
              <a:buNone/>
              <a:defRPr/>
            </a:lvl7pPr>
            <a:lvl8pPr marL="1824092" indent="0" algn="ctr">
              <a:buNone/>
              <a:defRPr/>
            </a:lvl8pPr>
            <a:lvl9pPr marL="2084676"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4E7914F9-150E-43ED-BA4B-5CBC7DBD3A27}" type="slidenum">
              <a:rPr lang="en-AU" altLang="en-US"/>
              <a:pPr/>
              <a:t>‹#›</a:t>
            </a:fld>
            <a:endParaRPr lang="en-AU" altLang="en-US"/>
          </a:p>
        </p:txBody>
      </p:sp>
    </p:spTree>
    <p:extLst>
      <p:ext uri="{BB962C8B-B14F-4D97-AF65-F5344CB8AC3E}">
        <p14:creationId xmlns:p14="http://schemas.microsoft.com/office/powerpoint/2010/main" val="3296287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BA678339-05F4-4347-9E9C-6AEF31B1B524}" type="slidenum">
              <a:rPr lang="en-AU" altLang="en-US"/>
              <a:pPr/>
              <a:t>‹#›</a:t>
            </a:fld>
            <a:endParaRPr lang="en-AU" altLang="en-US"/>
          </a:p>
        </p:txBody>
      </p:sp>
    </p:spTree>
    <p:extLst>
      <p:ext uri="{BB962C8B-B14F-4D97-AF65-F5344CB8AC3E}">
        <p14:creationId xmlns:p14="http://schemas.microsoft.com/office/powerpoint/2010/main" val="1584301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95252" y="1950361"/>
            <a:ext cx="9303624" cy="1755684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84378" y="1950361"/>
            <a:ext cx="27758847" cy="175568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4D5BFA30-CF48-4A8D-A4B4-5705D222FB1F}" type="slidenum">
              <a:rPr lang="en-AU" altLang="en-US"/>
              <a:pPr/>
              <a:t>‹#›</a:t>
            </a:fld>
            <a:endParaRPr lang="en-AU" altLang="en-US"/>
          </a:p>
        </p:txBody>
      </p:sp>
    </p:spTree>
    <p:extLst>
      <p:ext uri="{BB962C8B-B14F-4D97-AF65-F5344CB8AC3E}">
        <p14:creationId xmlns:p14="http://schemas.microsoft.com/office/powerpoint/2010/main" val="63361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176114BF-9C08-4236-B599-3CC67DCBCE64}" type="slidenum">
              <a:rPr lang="en-AU" altLang="en-US"/>
              <a:pPr/>
              <a:t>‹#›</a:t>
            </a:fld>
            <a:endParaRPr lang="en-AU" altLang="en-US"/>
          </a:p>
        </p:txBody>
      </p:sp>
    </p:spTree>
    <p:extLst>
      <p:ext uri="{BB962C8B-B14F-4D97-AF65-F5344CB8AC3E}">
        <p14:creationId xmlns:p14="http://schemas.microsoft.com/office/powerpoint/2010/main" val="97217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58575" y="14102444"/>
            <a:ext cx="37216081" cy="4357914"/>
          </a:xfrm>
        </p:spPr>
        <p:txBody>
          <a:bodyPr anchor="t"/>
          <a:lstStyle>
            <a:lvl1pPr algn="l">
              <a:defRPr sz="2280" b="1" cap="all"/>
            </a:lvl1pPr>
          </a:lstStyle>
          <a:p>
            <a:r>
              <a:rPr lang="en-US"/>
              <a:t>Click to edit Master title style</a:t>
            </a:r>
          </a:p>
        </p:txBody>
      </p:sp>
      <p:sp>
        <p:nvSpPr>
          <p:cNvPr id="3" name="Text Placeholder 2"/>
          <p:cNvSpPr>
            <a:spLocks noGrp="1"/>
          </p:cNvSpPr>
          <p:nvPr>
            <p:ph type="body" idx="1"/>
          </p:nvPr>
        </p:nvSpPr>
        <p:spPr>
          <a:xfrm>
            <a:off x="3458575" y="9301843"/>
            <a:ext cx="37216081" cy="4800600"/>
          </a:xfrm>
        </p:spPr>
        <p:txBody>
          <a:bodyPr anchor="b"/>
          <a:lstStyle>
            <a:lvl1pPr marL="0" indent="0">
              <a:buNone/>
              <a:defRPr sz="1140"/>
            </a:lvl1pPr>
            <a:lvl2pPr marL="260585" indent="0">
              <a:buNone/>
              <a:defRPr sz="1026"/>
            </a:lvl2pPr>
            <a:lvl3pPr marL="521169" indent="0">
              <a:buNone/>
              <a:defRPr sz="912"/>
            </a:lvl3pPr>
            <a:lvl4pPr marL="781754" indent="0">
              <a:buNone/>
              <a:defRPr sz="798"/>
            </a:lvl4pPr>
            <a:lvl5pPr marL="1042338" indent="0">
              <a:buNone/>
              <a:defRPr sz="798"/>
            </a:lvl5pPr>
            <a:lvl6pPr marL="1302922" indent="0">
              <a:buNone/>
              <a:defRPr sz="798"/>
            </a:lvl6pPr>
            <a:lvl7pPr marL="1563506" indent="0">
              <a:buNone/>
              <a:defRPr sz="798"/>
            </a:lvl7pPr>
            <a:lvl8pPr marL="1824092" indent="0">
              <a:buNone/>
              <a:defRPr sz="798"/>
            </a:lvl8pPr>
            <a:lvl9pPr marL="2084676" indent="0">
              <a:buNone/>
              <a:defRPr sz="798"/>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AU" altLang="en-US"/>
          </a:p>
        </p:txBody>
      </p:sp>
      <p:sp>
        <p:nvSpPr>
          <p:cNvPr id="5" name="Footer Placeholder 4"/>
          <p:cNvSpPr>
            <a:spLocks noGrp="1"/>
          </p:cNvSpPr>
          <p:nvPr>
            <p:ph type="ftr" sz="quarter" idx="11"/>
          </p:nvPr>
        </p:nvSpPr>
        <p:spPr/>
        <p:txBody>
          <a:bodyPr/>
          <a:lstStyle>
            <a:lvl1pPr>
              <a:defRPr/>
            </a:lvl1pPr>
          </a:lstStyle>
          <a:p>
            <a:endParaRPr lang="en-AU" altLang="en-US"/>
          </a:p>
        </p:txBody>
      </p:sp>
      <p:sp>
        <p:nvSpPr>
          <p:cNvPr id="6" name="Slide Number Placeholder 5"/>
          <p:cNvSpPr>
            <a:spLocks noGrp="1"/>
          </p:cNvSpPr>
          <p:nvPr>
            <p:ph type="sldNum" sz="quarter" idx="12"/>
          </p:nvPr>
        </p:nvSpPr>
        <p:spPr/>
        <p:txBody>
          <a:bodyPr/>
          <a:lstStyle>
            <a:lvl1pPr>
              <a:defRPr/>
            </a:lvl1pPr>
          </a:lstStyle>
          <a:p>
            <a:fld id="{14C87C54-71D5-4F3D-9638-FB01B112514A}" type="slidenum">
              <a:rPr lang="en-AU" altLang="en-US"/>
              <a:pPr/>
              <a:t>‹#›</a:t>
            </a:fld>
            <a:endParaRPr lang="en-AU" altLang="en-US"/>
          </a:p>
        </p:txBody>
      </p:sp>
    </p:spTree>
    <p:extLst>
      <p:ext uri="{BB962C8B-B14F-4D97-AF65-F5344CB8AC3E}">
        <p14:creationId xmlns:p14="http://schemas.microsoft.com/office/powerpoint/2010/main" val="3003523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84379" y="6339115"/>
            <a:ext cx="18531235" cy="13168086"/>
          </a:xfrm>
        </p:spPr>
        <p:txBody>
          <a:bodyPr/>
          <a:lstStyle>
            <a:lvl1pPr>
              <a:defRPr sz="1596"/>
            </a:lvl1pPr>
            <a:lvl2pPr>
              <a:defRPr sz="1368"/>
            </a:lvl2pPr>
            <a:lvl3pPr>
              <a:defRPr sz="1140"/>
            </a:lvl3pPr>
            <a:lvl4pPr>
              <a:defRPr sz="1026"/>
            </a:lvl4pPr>
            <a:lvl5pPr>
              <a:defRPr sz="1026"/>
            </a:lvl5pPr>
            <a:lvl6pPr>
              <a:defRPr sz="1026"/>
            </a:lvl6pPr>
            <a:lvl7pPr>
              <a:defRPr sz="1026"/>
            </a:lvl7pPr>
            <a:lvl8pPr>
              <a:defRPr sz="1026"/>
            </a:lvl8pPr>
            <a:lvl9pPr>
              <a:defRPr sz="102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967642" y="6339115"/>
            <a:ext cx="18531235" cy="13168086"/>
          </a:xfrm>
        </p:spPr>
        <p:txBody>
          <a:bodyPr/>
          <a:lstStyle>
            <a:lvl1pPr>
              <a:defRPr sz="1596"/>
            </a:lvl1pPr>
            <a:lvl2pPr>
              <a:defRPr sz="1368"/>
            </a:lvl2pPr>
            <a:lvl3pPr>
              <a:defRPr sz="1140"/>
            </a:lvl3pPr>
            <a:lvl4pPr>
              <a:defRPr sz="1026"/>
            </a:lvl4pPr>
            <a:lvl5pPr>
              <a:defRPr sz="1026"/>
            </a:lvl5pPr>
            <a:lvl6pPr>
              <a:defRPr sz="1026"/>
            </a:lvl6pPr>
            <a:lvl7pPr>
              <a:defRPr sz="1026"/>
            </a:lvl7pPr>
            <a:lvl8pPr>
              <a:defRPr sz="1026"/>
            </a:lvl8pPr>
            <a:lvl9pPr>
              <a:defRPr sz="102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AU" altLang="en-US"/>
          </a:p>
        </p:txBody>
      </p:sp>
      <p:sp>
        <p:nvSpPr>
          <p:cNvPr id="6" name="Footer Placeholder 5"/>
          <p:cNvSpPr>
            <a:spLocks noGrp="1"/>
          </p:cNvSpPr>
          <p:nvPr>
            <p:ph type="ftr" sz="quarter" idx="11"/>
          </p:nvPr>
        </p:nvSpPr>
        <p:spPr/>
        <p:txBody>
          <a:bodyPr/>
          <a:lstStyle>
            <a:lvl1pPr>
              <a:defRPr/>
            </a:lvl1pPr>
          </a:lstStyle>
          <a:p>
            <a:endParaRPr lang="en-AU" altLang="en-US"/>
          </a:p>
        </p:txBody>
      </p:sp>
      <p:sp>
        <p:nvSpPr>
          <p:cNvPr id="7" name="Slide Number Placeholder 6"/>
          <p:cNvSpPr>
            <a:spLocks noGrp="1"/>
          </p:cNvSpPr>
          <p:nvPr>
            <p:ph type="sldNum" sz="quarter" idx="12"/>
          </p:nvPr>
        </p:nvSpPr>
        <p:spPr/>
        <p:txBody>
          <a:bodyPr/>
          <a:lstStyle>
            <a:lvl1pPr>
              <a:defRPr/>
            </a:lvl1pPr>
          </a:lstStyle>
          <a:p>
            <a:fld id="{17EC6769-9FD1-495B-AF37-D39FB4533727}" type="slidenum">
              <a:rPr lang="en-AU" altLang="en-US"/>
              <a:pPr/>
              <a:t>‹#›</a:t>
            </a:fld>
            <a:endParaRPr lang="en-AU" altLang="en-US"/>
          </a:p>
        </p:txBody>
      </p:sp>
    </p:spTree>
    <p:extLst>
      <p:ext uri="{BB962C8B-B14F-4D97-AF65-F5344CB8AC3E}">
        <p14:creationId xmlns:p14="http://schemas.microsoft.com/office/powerpoint/2010/main" val="3225066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88531" y="879022"/>
            <a:ext cx="39406193"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88529" y="4912183"/>
            <a:ext cx="19345204" cy="2047421"/>
          </a:xfrm>
        </p:spPr>
        <p:txBody>
          <a:bodyPr anchor="b"/>
          <a:lstStyle>
            <a:lvl1pPr marL="0" indent="0">
              <a:buNone/>
              <a:defRPr sz="1368" b="1"/>
            </a:lvl1pPr>
            <a:lvl2pPr marL="260585" indent="0">
              <a:buNone/>
              <a:defRPr sz="1140" b="1"/>
            </a:lvl2pPr>
            <a:lvl3pPr marL="521169" indent="0">
              <a:buNone/>
              <a:defRPr sz="1026" b="1"/>
            </a:lvl3pPr>
            <a:lvl4pPr marL="781754" indent="0">
              <a:buNone/>
              <a:defRPr sz="912" b="1"/>
            </a:lvl4pPr>
            <a:lvl5pPr marL="1042338" indent="0">
              <a:buNone/>
              <a:defRPr sz="912" b="1"/>
            </a:lvl5pPr>
            <a:lvl6pPr marL="1302922" indent="0">
              <a:buNone/>
              <a:defRPr sz="912" b="1"/>
            </a:lvl6pPr>
            <a:lvl7pPr marL="1563506" indent="0">
              <a:buNone/>
              <a:defRPr sz="912" b="1"/>
            </a:lvl7pPr>
            <a:lvl8pPr marL="1824092" indent="0">
              <a:buNone/>
              <a:defRPr sz="912" b="1"/>
            </a:lvl8pPr>
            <a:lvl9pPr marL="2084676" indent="0">
              <a:buNone/>
              <a:defRPr sz="912" b="1"/>
            </a:lvl9pPr>
          </a:lstStyle>
          <a:p>
            <a:pPr lvl="0"/>
            <a:r>
              <a:rPr lang="en-US"/>
              <a:t>Click to edit Master text styles</a:t>
            </a:r>
          </a:p>
        </p:txBody>
      </p:sp>
      <p:sp>
        <p:nvSpPr>
          <p:cNvPr id="4" name="Content Placeholder 3"/>
          <p:cNvSpPr>
            <a:spLocks noGrp="1"/>
          </p:cNvSpPr>
          <p:nvPr>
            <p:ph sz="half" idx="2"/>
          </p:nvPr>
        </p:nvSpPr>
        <p:spPr>
          <a:xfrm>
            <a:off x="2188529" y="6959603"/>
            <a:ext cx="19345204" cy="12643757"/>
          </a:xfrm>
        </p:spPr>
        <p:txBody>
          <a:bodyPr/>
          <a:lstStyle>
            <a:lvl1pPr>
              <a:defRPr sz="1368"/>
            </a:lvl1pPr>
            <a:lvl2pPr>
              <a:defRPr sz="1140"/>
            </a:lvl2pPr>
            <a:lvl3pPr>
              <a:defRPr sz="1026"/>
            </a:lvl3pPr>
            <a:lvl4pPr>
              <a:defRPr sz="912"/>
            </a:lvl4pPr>
            <a:lvl5pPr>
              <a:defRPr sz="912"/>
            </a:lvl5pPr>
            <a:lvl6pPr>
              <a:defRPr sz="912"/>
            </a:lvl6pPr>
            <a:lvl7pPr>
              <a:defRPr sz="912"/>
            </a:lvl7pPr>
            <a:lvl8pPr>
              <a:defRPr sz="912"/>
            </a:lvl8pPr>
            <a:lvl9pPr>
              <a:defRPr sz="9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41603" y="4912183"/>
            <a:ext cx="19353121" cy="2047421"/>
          </a:xfrm>
        </p:spPr>
        <p:txBody>
          <a:bodyPr anchor="b"/>
          <a:lstStyle>
            <a:lvl1pPr marL="0" indent="0">
              <a:buNone/>
              <a:defRPr sz="1368" b="1"/>
            </a:lvl1pPr>
            <a:lvl2pPr marL="260585" indent="0">
              <a:buNone/>
              <a:defRPr sz="1140" b="1"/>
            </a:lvl2pPr>
            <a:lvl3pPr marL="521169" indent="0">
              <a:buNone/>
              <a:defRPr sz="1026" b="1"/>
            </a:lvl3pPr>
            <a:lvl4pPr marL="781754" indent="0">
              <a:buNone/>
              <a:defRPr sz="912" b="1"/>
            </a:lvl4pPr>
            <a:lvl5pPr marL="1042338" indent="0">
              <a:buNone/>
              <a:defRPr sz="912" b="1"/>
            </a:lvl5pPr>
            <a:lvl6pPr marL="1302922" indent="0">
              <a:buNone/>
              <a:defRPr sz="912" b="1"/>
            </a:lvl6pPr>
            <a:lvl7pPr marL="1563506" indent="0">
              <a:buNone/>
              <a:defRPr sz="912" b="1"/>
            </a:lvl7pPr>
            <a:lvl8pPr marL="1824092" indent="0">
              <a:buNone/>
              <a:defRPr sz="912" b="1"/>
            </a:lvl8pPr>
            <a:lvl9pPr marL="2084676" indent="0">
              <a:buNone/>
              <a:defRPr sz="912" b="1"/>
            </a:lvl9pPr>
          </a:lstStyle>
          <a:p>
            <a:pPr lvl="0"/>
            <a:r>
              <a:rPr lang="en-US"/>
              <a:t>Click to edit Master text styles</a:t>
            </a:r>
          </a:p>
        </p:txBody>
      </p:sp>
      <p:sp>
        <p:nvSpPr>
          <p:cNvPr id="6" name="Content Placeholder 5"/>
          <p:cNvSpPr>
            <a:spLocks noGrp="1"/>
          </p:cNvSpPr>
          <p:nvPr>
            <p:ph sz="quarter" idx="4"/>
          </p:nvPr>
        </p:nvSpPr>
        <p:spPr>
          <a:xfrm>
            <a:off x="22241603" y="6959603"/>
            <a:ext cx="19353121" cy="12643757"/>
          </a:xfrm>
        </p:spPr>
        <p:txBody>
          <a:bodyPr/>
          <a:lstStyle>
            <a:lvl1pPr>
              <a:defRPr sz="1368"/>
            </a:lvl1pPr>
            <a:lvl2pPr>
              <a:defRPr sz="1140"/>
            </a:lvl2pPr>
            <a:lvl3pPr>
              <a:defRPr sz="1026"/>
            </a:lvl3pPr>
            <a:lvl4pPr>
              <a:defRPr sz="912"/>
            </a:lvl4pPr>
            <a:lvl5pPr>
              <a:defRPr sz="912"/>
            </a:lvl5pPr>
            <a:lvl6pPr>
              <a:defRPr sz="912"/>
            </a:lvl6pPr>
            <a:lvl7pPr>
              <a:defRPr sz="912"/>
            </a:lvl7pPr>
            <a:lvl8pPr>
              <a:defRPr sz="912"/>
            </a:lvl8pPr>
            <a:lvl9pPr>
              <a:defRPr sz="9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AU" altLang="en-US"/>
          </a:p>
        </p:txBody>
      </p:sp>
      <p:sp>
        <p:nvSpPr>
          <p:cNvPr id="8" name="Footer Placeholder 7"/>
          <p:cNvSpPr>
            <a:spLocks noGrp="1"/>
          </p:cNvSpPr>
          <p:nvPr>
            <p:ph type="ftr" sz="quarter" idx="11"/>
          </p:nvPr>
        </p:nvSpPr>
        <p:spPr/>
        <p:txBody>
          <a:bodyPr/>
          <a:lstStyle>
            <a:lvl1pPr>
              <a:defRPr/>
            </a:lvl1pPr>
          </a:lstStyle>
          <a:p>
            <a:endParaRPr lang="en-AU" altLang="en-US"/>
          </a:p>
        </p:txBody>
      </p:sp>
      <p:sp>
        <p:nvSpPr>
          <p:cNvPr id="9" name="Slide Number Placeholder 8"/>
          <p:cNvSpPr>
            <a:spLocks noGrp="1"/>
          </p:cNvSpPr>
          <p:nvPr>
            <p:ph type="sldNum" sz="quarter" idx="12"/>
          </p:nvPr>
        </p:nvSpPr>
        <p:spPr/>
        <p:txBody>
          <a:bodyPr/>
          <a:lstStyle>
            <a:lvl1pPr>
              <a:defRPr/>
            </a:lvl1pPr>
          </a:lstStyle>
          <a:p>
            <a:fld id="{D814340B-C24E-4CF1-8F2E-94BDA66FD75D}" type="slidenum">
              <a:rPr lang="en-AU" altLang="en-US"/>
              <a:pPr/>
              <a:t>‹#›</a:t>
            </a:fld>
            <a:endParaRPr lang="en-AU" altLang="en-US"/>
          </a:p>
        </p:txBody>
      </p:sp>
    </p:spTree>
    <p:extLst>
      <p:ext uri="{BB962C8B-B14F-4D97-AF65-F5344CB8AC3E}">
        <p14:creationId xmlns:p14="http://schemas.microsoft.com/office/powerpoint/2010/main" val="180309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AU" altLang="en-US"/>
          </a:p>
        </p:txBody>
      </p:sp>
      <p:sp>
        <p:nvSpPr>
          <p:cNvPr id="4" name="Footer Placeholder 3"/>
          <p:cNvSpPr>
            <a:spLocks noGrp="1"/>
          </p:cNvSpPr>
          <p:nvPr>
            <p:ph type="ftr" sz="quarter" idx="11"/>
          </p:nvPr>
        </p:nvSpPr>
        <p:spPr/>
        <p:txBody>
          <a:bodyPr/>
          <a:lstStyle>
            <a:lvl1pPr>
              <a:defRPr/>
            </a:lvl1pPr>
          </a:lstStyle>
          <a:p>
            <a:endParaRPr lang="en-AU" altLang="en-US"/>
          </a:p>
        </p:txBody>
      </p:sp>
      <p:sp>
        <p:nvSpPr>
          <p:cNvPr id="5" name="Slide Number Placeholder 4"/>
          <p:cNvSpPr>
            <a:spLocks noGrp="1"/>
          </p:cNvSpPr>
          <p:nvPr>
            <p:ph type="sldNum" sz="quarter" idx="12"/>
          </p:nvPr>
        </p:nvSpPr>
        <p:spPr/>
        <p:txBody>
          <a:bodyPr/>
          <a:lstStyle>
            <a:lvl1pPr>
              <a:defRPr/>
            </a:lvl1pPr>
          </a:lstStyle>
          <a:p>
            <a:fld id="{8D7FF473-A988-4642-B695-D572F60BC774}" type="slidenum">
              <a:rPr lang="en-AU" altLang="en-US"/>
              <a:pPr/>
              <a:t>‹#›</a:t>
            </a:fld>
            <a:endParaRPr lang="en-AU" altLang="en-US"/>
          </a:p>
        </p:txBody>
      </p:sp>
      <p:sp>
        <p:nvSpPr>
          <p:cNvPr id="6" name="Rectangle 5">
            <a:extLst>
              <a:ext uri="{FF2B5EF4-FFF2-40B4-BE49-F238E27FC236}">
                <a16:creationId xmlns:a16="http://schemas.microsoft.com/office/drawing/2014/main" id="{B8DFA2F5-AF6C-48B2-AC53-85384609B04A}"/>
              </a:ext>
            </a:extLst>
          </p:cNvPr>
          <p:cNvSpPr/>
          <p:nvPr userDrawn="1"/>
        </p:nvSpPr>
        <p:spPr bwMode="auto">
          <a:xfrm>
            <a:off x="0" y="0"/>
            <a:ext cx="43783250" cy="21945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marL="0" marR="0" indent="0" algn="l" defTabSz="912092" rtl="0" eaLnBrk="0" fontAlgn="base" latinLnBrk="0" hangingPunct="0">
              <a:lnSpc>
                <a:spcPct val="100000"/>
              </a:lnSpc>
              <a:spcBef>
                <a:spcPct val="0"/>
              </a:spcBef>
              <a:spcAft>
                <a:spcPct val="0"/>
              </a:spcAft>
              <a:buClrTx/>
              <a:buSzTx/>
              <a:buFontTx/>
              <a:buNone/>
              <a:tabLst/>
            </a:pPr>
            <a:endParaRPr kumimoji="0" lang="en-US" sz="2394"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01066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AU" altLang="en-US"/>
          </a:p>
        </p:txBody>
      </p:sp>
      <p:sp>
        <p:nvSpPr>
          <p:cNvPr id="3" name="Footer Placeholder 2"/>
          <p:cNvSpPr>
            <a:spLocks noGrp="1"/>
          </p:cNvSpPr>
          <p:nvPr>
            <p:ph type="ftr" sz="quarter" idx="11"/>
          </p:nvPr>
        </p:nvSpPr>
        <p:spPr/>
        <p:txBody>
          <a:bodyPr/>
          <a:lstStyle>
            <a:lvl1pPr>
              <a:defRPr/>
            </a:lvl1pPr>
          </a:lstStyle>
          <a:p>
            <a:endParaRPr lang="en-AU" altLang="en-US"/>
          </a:p>
        </p:txBody>
      </p:sp>
      <p:sp>
        <p:nvSpPr>
          <p:cNvPr id="4" name="Slide Number Placeholder 3"/>
          <p:cNvSpPr>
            <a:spLocks noGrp="1"/>
          </p:cNvSpPr>
          <p:nvPr>
            <p:ph type="sldNum" sz="quarter" idx="12"/>
          </p:nvPr>
        </p:nvSpPr>
        <p:spPr/>
        <p:txBody>
          <a:bodyPr/>
          <a:lstStyle>
            <a:lvl1pPr>
              <a:defRPr/>
            </a:lvl1pPr>
          </a:lstStyle>
          <a:p>
            <a:fld id="{D1171CD6-50C3-42F5-B102-ECB5C1E5D853}" type="slidenum">
              <a:rPr lang="en-AU" altLang="en-US"/>
              <a:pPr/>
              <a:t>‹#›</a:t>
            </a:fld>
            <a:endParaRPr lang="en-AU" altLang="en-US"/>
          </a:p>
        </p:txBody>
      </p:sp>
    </p:spTree>
    <p:extLst>
      <p:ext uri="{BB962C8B-B14F-4D97-AF65-F5344CB8AC3E}">
        <p14:creationId xmlns:p14="http://schemas.microsoft.com/office/powerpoint/2010/main" val="1943830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532" y="873580"/>
            <a:ext cx="14404386" cy="3718378"/>
          </a:xfrm>
        </p:spPr>
        <p:txBody>
          <a:bodyPr anchor="b"/>
          <a:lstStyle>
            <a:lvl1pPr algn="l">
              <a:defRPr sz="1140" b="1"/>
            </a:lvl1pPr>
          </a:lstStyle>
          <a:p>
            <a:r>
              <a:rPr lang="en-US"/>
              <a:t>Click to edit Master title style</a:t>
            </a:r>
          </a:p>
        </p:txBody>
      </p:sp>
      <p:sp>
        <p:nvSpPr>
          <p:cNvPr id="3" name="Content Placeholder 2"/>
          <p:cNvSpPr>
            <a:spLocks noGrp="1"/>
          </p:cNvSpPr>
          <p:nvPr>
            <p:ph idx="1"/>
          </p:nvPr>
        </p:nvSpPr>
        <p:spPr>
          <a:xfrm>
            <a:off x="17118668" y="873580"/>
            <a:ext cx="24476053" cy="18729778"/>
          </a:xfrm>
        </p:spPr>
        <p:txBody>
          <a:bodyPr/>
          <a:lstStyle>
            <a:lvl1pPr>
              <a:defRPr sz="1823"/>
            </a:lvl1pPr>
            <a:lvl2pPr>
              <a:defRPr sz="1596"/>
            </a:lvl2pPr>
            <a:lvl3pPr>
              <a:defRPr sz="1368"/>
            </a:lvl3pPr>
            <a:lvl4pPr>
              <a:defRPr sz="1140"/>
            </a:lvl4pPr>
            <a:lvl5pPr>
              <a:defRPr sz="1140"/>
            </a:lvl5pPr>
            <a:lvl6pPr>
              <a:defRPr sz="1140"/>
            </a:lvl6pPr>
            <a:lvl7pPr>
              <a:defRPr sz="1140"/>
            </a:lvl7pPr>
            <a:lvl8pPr>
              <a:defRPr sz="1140"/>
            </a:lvl8pPr>
            <a:lvl9pPr>
              <a:defRPr sz="11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88532" y="4591957"/>
            <a:ext cx="14404386" cy="15011400"/>
          </a:xfrm>
        </p:spPr>
        <p:txBody>
          <a:bodyPr/>
          <a:lstStyle>
            <a:lvl1pPr marL="0" indent="0">
              <a:buNone/>
              <a:defRPr sz="798"/>
            </a:lvl1pPr>
            <a:lvl2pPr marL="260585" indent="0">
              <a:buNone/>
              <a:defRPr sz="684"/>
            </a:lvl2pPr>
            <a:lvl3pPr marL="521169" indent="0">
              <a:buNone/>
              <a:defRPr sz="570"/>
            </a:lvl3pPr>
            <a:lvl4pPr marL="781754" indent="0">
              <a:buNone/>
              <a:defRPr sz="513"/>
            </a:lvl4pPr>
            <a:lvl5pPr marL="1042338" indent="0">
              <a:buNone/>
              <a:defRPr sz="513"/>
            </a:lvl5pPr>
            <a:lvl6pPr marL="1302922" indent="0">
              <a:buNone/>
              <a:defRPr sz="513"/>
            </a:lvl6pPr>
            <a:lvl7pPr marL="1563506" indent="0">
              <a:buNone/>
              <a:defRPr sz="513"/>
            </a:lvl7pPr>
            <a:lvl8pPr marL="1824092" indent="0">
              <a:buNone/>
              <a:defRPr sz="513"/>
            </a:lvl8pPr>
            <a:lvl9pPr marL="2084676" indent="0">
              <a:buNone/>
              <a:defRPr sz="51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AU" altLang="en-US"/>
          </a:p>
        </p:txBody>
      </p:sp>
      <p:sp>
        <p:nvSpPr>
          <p:cNvPr id="6" name="Footer Placeholder 5"/>
          <p:cNvSpPr>
            <a:spLocks noGrp="1"/>
          </p:cNvSpPr>
          <p:nvPr>
            <p:ph type="ftr" sz="quarter" idx="11"/>
          </p:nvPr>
        </p:nvSpPr>
        <p:spPr/>
        <p:txBody>
          <a:bodyPr/>
          <a:lstStyle>
            <a:lvl1pPr>
              <a:defRPr/>
            </a:lvl1pPr>
          </a:lstStyle>
          <a:p>
            <a:endParaRPr lang="en-AU" altLang="en-US"/>
          </a:p>
        </p:txBody>
      </p:sp>
      <p:sp>
        <p:nvSpPr>
          <p:cNvPr id="7" name="Slide Number Placeholder 6"/>
          <p:cNvSpPr>
            <a:spLocks noGrp="1"/>
          </p:cNvSpPr>
          <p:nvPr>
            <p:ph type="sldNum" sz="quarter" idx="12"/>
          </p:nvPr>
        </p:nvSpPr>
        <p:spPr/>
        <p:txBody>
          <a:bodyPr/>
          <a:lstStyle>
            <a:lvl1pPr>
              <a:defRPr/>
            </a:lvl1pPr>
          </a:lstStyle>
          <a:p>
            <a:fld id="{1F27BF72-D86B-4CC1-A0A4-AB6BFFE07AFD}" type="slidenum">
              <a:rPr lang="en-AU" altLang="en-US"/>
              <a:pPr/>
              <a:t>‹#›</a:t>
            </a:fld>
            <a:endParaRPr lang="en-AU" altLang="en-US"/>
          </a:p>
        </p:txBody>
      </p:sp>
    </p:spTree>
    <p:extLst>
      <p:ext uri="{BB962C8B-B14F-4D97-AF65-F5344CB8AC3E}">
        <p14:creationId xmlns:p14="http://schemas.microsoft.com/office/powerpoint/2010/main" val="1319744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81506" y="15361558"/>
            <a:ext cx="26270266" cy="1814286"/>
          </a:xfrm>
        </p:spPr>
        <p:txBody>
          <a:bodyPr anchor="b"/>
          <a:lstStyle>
            <a:lvl1pPr algn="l">
              <a:defRPr sz="1140" b="1"/>
            </a:lvl1pPr>
          </a:lstStyle>
          <a:p>
            <a:r>
              <a:rPr lang="en-US"/>
              <a:t>Click to edit Master title style</a:t>
            </a:r>
          </a:p>
        </p:txBody>
      </p:sp>
      <p:sp>
        <p:nvSpPr>
          <p:cNvPr id="3" name="Picture Placeholder 2"/>
          <p:cNvSpPr>
            <a:spLocks noGrp="1"/>
          </p:cNvSpPr>
          <p:nvPr>
            <p:ph type="pic" idx="1"/>
          </p:nvPr>
        </p:nvSpPr>
        <p:spPr>
          <a:xfrm>
            <a:off x="8581506" y="1961247"/>
            <a:ext cx="26270266" cy="13167179"/>
          </a:xfrm>
        </p:spPr>
        <p:txBody>
          <a:bodyPr/>
          <a:lstStyle>
            <a:lvl1pPr marL="0" indent="0">
              <a:buNone/>
              <a:defRPr sz="1823"/>
            </a:lvl1pPr>
            <a:lvl2pPr marL="260585" indent="0">
              <a:buNone/>
              <a:defRPr sz="1596"/>
            </a:lvl2pPr>
            <a:lvl3pPr marL="521169" indent="0">
              <a:buNone/>
              <a:defRPr sz="1368"/>
            </a:lvl3pPr>
            <a:lvl4pPr marL="781754" indent="0">
              <a:buNone/>
              <a:defRPr sz="1140"/>
            </a:lvl4pPr>
            <a:lvl5pPr marL="1042338" indent="0">
              <a:buNone/>
              <a:defRPr sz="1140"/>
            </a:lvl5pPr>
            <a:lvl6pPr marL="1302922" indent="0">
              <a:buNone/>
              <a:defRPr sz="1140"/>
            </a:lvl6pPr>
            <a:lvl7pPr marL="1563506" indent="0">
              <a:buNone/>
              <a:defRPr sz="1140"/>
            </a:lvl7pPr>
            <a:lvl8pPr marL="1824092" indent="0">
              <a:buNone/>
              <a:defRPr sz="1140"/>
            </a:lvl8pPr>
            <a:lvl9pPr marL="2084676" indent="0">
              <a:buNone/>
              <a:defRPr sz="1140"/>
            </a:lvl9pPr>
          </a:lstStyle>
          <a:p>
            <a:r>
              <a:rPr lang="en-US"/>
              <a:t>Click icon to add picture</a:t>
            </a:r>
          </a:p>
        </p:txBody>
      </p:sp>
      <p:sp>
        <p:nvSpPr>
          <p:cNvPr id="4" name="Text Placeholder 3"/>
          <p:cNvSpPr>
            <a:spLocks noGrp="1"/>
          </p:cNvSpPr>
          <p:nvPr>
            <p:ph type="body" sz="half" idx="2"/>
          </p:nvPr>
        </p:nvSpPr>
        <p:spPr>
          <a:xfrm>
            <a:off x="8581506" y="17175847"/>
            <a:ext cx="26270266" cy="2575379"/>
          </a:xfrm>
        </p:spPr>
        <p:txBody>
          <a:bodyPr/>
          <a:lstStyle>
            <a:lvl1pPr marL="0" indent="0">
              <a:buNone/>
              <a:defRPr sz="798"/>
            </a:lvl1pPr>
            <a:lvl2pPr marL="260585" indent="0">
              <a:buNone/>
              <a:defRPr sz="684"/>
            </a:lvl2pPr>
            <a:lvl3pPr marL="521169" indent="0">
              <a:buNone/>
              <a:defRPr sz="570"/>
            </a:lvl3pPr>
            <a:lvl4pPr marL="781754" indent="0">
              <a:buNone/>
              <a:defRPr sz="513"/>
            </a:lvl4pPr>
            <a:lvl5pPr marL="1042338" indent="0">
              <a:buNone/>
              <a:defRPr sz="513"/>
            </a:lvl5pPr>
            <a:lvl6pPr marL="1302922" indent="0">
              <a:buNone/>
              <a:defRPr sz="513"/>
            </a:lvl6pPr>
            <a:lvl7pPr marL="1563506" indent="0">
              <a:buNone/>
              <a:defRPr sz="513"/>
            </a:lvl7pPr>
            <a:lvl8pPr marL="1824092" indent="0">
              <a:buNone/>
              <a:defRPr sz="513"/>
            </a:lvl8pPr>
            <a:lvl9pPr marL="2084676" indent="0">
              <a:buNone/>
              <a:defRPr sz="51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AU" altLang="en-US"/>
          </a:p>
        </p:txBody>
      </p:sp>
      <p:sp>
        <p:nvSpPr>
          <p:cNvPr id="6" name="Footer Placeholder 5"/>
          <p:cNvSpPr>
            <a:spLocks noGrp="1"/>
          </p:cNvSpPr>
          <p:nvPr>
            <p:ph type="ftr" sz="quarter" idx="11"/>
          </p:nvPr>
        </p:nvSpPr>
        <p:spPr/>
        <p:txBody>
          <a:bodyPr/>
          <a:lstStyle>
            <a:lvl1pPr>
              <a:defRPr/>
            </a:lvl1pPr>
          </a:lstStyle>
          <a:p>
            <a:endParaRPr lang="en-AU" altLang="en-US"/>
          </a:p>
        </p:txBody>
      </p:sp>
      <p:sp>
        <p:nvSpPr>
          <p:cNvPr id="7" name="Slide Number Placeholder 6"/>
          <p:cNvSpPr>
            <a:spLocks noGrp="1"/>
          </p:cNvSpPr>
          <p:nvPr>
            <p:ph type="sldNum" sz="quarter" idx="12"/>
          </p:nvPr>
        </p:nvSpPr>
        <p:spPr/>
        <p:txBody>
          <a:bodyPr/>
          <a:lstStyle>
            <a:lvl1pPr>
              <a:defRPr/>
            </a:lvl1pPr>
          </a:lstStyle>
          <a:p>
            <a:fld id="{A3388DA4-D5E8-40AB-8BF2-B8F067ACA6A5}" type="slidenum">
              <a:rPr lang="en-AU" altLang="en-US"/>
              <a:pPr/>
              <a:t>‹#›</a:t>
            </a:fld>
            <a:endParaRPr lang="en-AU" altLang="en-US"/>
          </a:p>
        </p:txBody>
      </p:sp>
    </p:spTree>
    <p:extLst>
      <p:ext uri="{BB962C8B-B14F-4D97-AF65-F5344CB8AC3E}">
        <p14:creationId xmlns:p14="http://schemas.microsoft.com/office/powerpoint/2010/main" val="398355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31672-2629-446D-8683-037301D2F054}"/>
              </a:ext>
            </a:extLst>
          </p:cNvPr>
          <p:cNvGraphicFramePr>
            <a:graphicFrameLocks noChangeAspect="1"/>
          </p:cNvGraphicFramePr>
          <p:nvPr userDrawn="1">
            <p:custDataLst>
              <p:tags r:id="rId13"/>
            </p:custDataLst>
            <p:extLst>
              <p:ext uri="{D42A27DB-BD31-4B8C-83A1-F6EECF244321}">
                <p14:modId xmlns:p14="http://schemas.microsoft.com/office/powerpoint/2010/main" val="3965465374"/>
              </p:ext>
            </p:extLst>
          </p:nvPr>
        </p:nvGraphicFramePr>
        <p:xfrm>
          <a:off x="2112" y="1588"/>
          <a:ext cx="2112"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3" name="Object 2" hidden="1">
                        <a:extLst>
                          <a:ext uri="{FF2B5EF4-FFF2-40B4-BE49-F238E27FC236}">
                            <a16:creationId xmlns:a16="http://schemas.microsoft.com/office/drawing/2014/main" id="{D3131672-2629-446D-8683-037301D2F054}"/>
                          </a:ext>
                        </a:extLst>
                      </p:cNvPr>
                      <p:cNvPicPr/>
                      <p:nvPr/>
                    </p:nvPicPr>
                    <p:blipFill>
                      <a:blip r:embed="rId16"/>
                      <a:stretch>
                        <a:fillRect/>
                      </a:stretch>
                    </p:blipFill>
                    <p:spPr>
                      <a:xfrm>
                        <a:off x="2112" y="1588"/>
                        <a:ext cx="2112"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025DE-683A-4BA3-8837-69516B12386A}"/>
              </a:ext>
            </a:extLst>
          </p:cNvPr>
          <p:cNvSpPr/>
          <p:nvPr userDrawn="1">
            <p:custDataLst>
              <p:tags r:id="rId14"/>
            </p:custDataLst>
          </p:nvPr>
        </p:nvSpPr>
        <p:spPr bwMode="auto">
          <a:xfrm>
            <a:off x="2" y="0"/>
            <a:ext cx="211146" cy="1587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lvl="0" indent="0" algn="l" defTabSz="912092" rtl="0" eaLnBrk="0" fontAlgn="base" latinLnBrk="0" hangingPunct="0">
              <a:lnSpc>
                <a:spcPct val="100000"/>
              </a:lnSpc>
              <a:spcBef>
                <a:spcPct val="0"/>
              </a:spcBef>
              <a:spcAft>
                <a:spcPct val="0"/>
              </a:spcAft>
              <a:buClrTx/>
              <a:buSzTx/>
              <a:buFontTx/>
              <a:buNone/>
              <a:tabLst/>
            </a:pPr>
            <a:endParaRPr kumimoji="0" lang="en-US" sz="12027" b="0" i="0" u="none" strike="noStrike" cap="none" normalizeH="0" baseline="0">
              <a:ln>
                <a:noFill/>
              </a:ln>
              <a:solidFill>
                <a:schemeClr val="tx1"/>
              </a:solidFill>
              <a:effectLst/>
              <a:latin typeface="Times" panose="02020603050405020304" pitchFamily="18" charset="0"/>
              <a:ea typeface="+mj-ea"/>
              <a:cs typeface="+mj-cs"/>
              <a:sym typeface="Times" panose="02020603050405020304" pitchFamily="18" charset="0"/>
            </a:endParaRPr>
          </a:p>
        </p:txBody>
      </p:sp>
      <p:sp>
        <p:nvSpPr>
          <p:cNvPr id="1026" name="Rectangle 2"/>
          <p:cNvSpPr>
            <a:spLocks noGrp="1" noChangeArrowheads="1"/>
          </p:cNvSpPr>
          <p:nvPr>
            <p:ph type="title"/>
          </p:nvPr>
        </p:nvSpPr>
        <p:spPr bwMode="auto">
          <a:xfrm>
            <a:off x="3284379" y="1950361"/>
            <a:ext cx="37214497" cy="365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ctr" anchorCtr="0" compatLnSpc="1">
            <a:prstTxWarp prst="textNoShape">
              <a:avLst/>
            </a:prstTxWarp>
          </a:bodyPr>
          <a:lstStyle/>
          <a:p>
            <a:pPr lvl="0"/>
            <a:r>
              <a:rPr lang="en-US" altLang="en-US"/>
              <a:t>Click to edit Master title style</a:t>
            </a:r>
            <a:endParaRPr lang="en-AU" altLang="en-US"/>
          </a:p>
        </p:txBody>
      </p:sp>
      <p:sp>
        <p:nvSpPr>
          <p:cNvPr id="1027" name="Rectangle 3"/>
          <p:cNvSpPr>
            <a:spLocks noGrp="1" noChangeArrowheads="1"/>
          </p:cNvSpPr>
          <p:nvPr>
            <p:ph type="body" idx="1"/>
          </p:nvPr>
        </p:nvSpPr>
        <p:spPr bwMode="auto">
          <a:xfrm>
            <a:off x="3284379" y="6339115"/>
            <a:ext cx="37214497" cy="1316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AU" altLang="en-US"/>
          </a:p>
        </p:txBody>
      </p:sp>
      <p:sp>
        <p:nvSpPr>
          <p:cNvPr id="1028" name="Rectangle 4"/>
          <p:cNvSpPr>
            <a:spLocks noGrp="1" noChangeArrowheads="1"/>
          </p:cNvSpPr>
          <p:nvPr>
            <p:ph type="dt" sz="half" idx="2"/>
          </p:nvPr>
        </p:nvSpPr>
        <p:spPr bwMode="auto">
          <a:xfrm>
            <a:off x="3284377" y="19995243"/>
            <a:ext cx="9121510"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defTabSz="2501792">
              <a:defRPr sz="3818"/>
            </a:lvl1pPr>
          </a:lstStyle>
          <a:p>
            <a:endParaRPr lang="en-AU" altLang="en-US"/>
          </a:p>
        </p:txBody>
      </p:sp>
      <p:sp>
        <p:nvSpPr>
          <p:cNvPr id="1029" name="Rectangle 5"/>
          <p:cNvSpPr>
            <a:spLocks noGrp="1" noChangeArrowheads="1"/>
          </p:cNvSpPr>
          <p:nvPr>
            <p:ph type="ftr" sz="quarter" idx="3"/>
          </p:nvPr>
        </p:nvSpPr>
        <p:spPr bwMode="auto">
          <a:xfrm>
            <a:off x="14960232" y="19995243"/>
            <a:ext cx="13862796"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algn="ctr" defTabSz="2501792">
              <a:defRPr sz="3818"/>
            </a:lvl1pPr>
          </a:lstStyle>
          <a:p>
            <a:endParaRPr lang="en-AU" altLang="en-US"/>
          </a:p>
        </p:txBody>
      </p:sp>
      <p:sp>
        <p:nvSpPr>
          <p:cNvPr id="1030" name="Rectangle 6"/>
          <p:cNvSpPr>
            <a:spLocks noGrp="1" noChangeArrowheads="1"/>
          </p:cNvSpPr>
          <p:nvPr>
            <p:ph type="sldNum" sz="quarter" idx="4"/>
          </p:nvPr>
        </p:nvSpPr>
        <p:spPr bwMode="auto">
          <a:xfrm>
            <a:off x="31377363" y="19995243"/>
            <a:ext cx="9121510" cy="1463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62" tIns="219432" rIns="438862" bIns="219432" numCol="1" anchor="t" anchorCtr="0" compatLnSpc="1">
            <a:prstTxWarp prst="textNoShape">
              <a:avLst/>
            </a:prstTxWarp>
          </a:bodyPr>
          <a:lstStyle>
            <a:lvl1pPr algn="r" defTabSz="2501792">
              <a:defRPr sz="3818"/>
            </a:lvl1pPr>
          </a:lstStyle>
          <a:p>
            <a:fld id="{777CDA11-CE27-4048-AD59-A3D9E025B8A2}" type="slidenum">
              <a:rPr lang="en-AU" altLang="en-US"/>
              <a:pPr/>
              <a:t>‹#›</a:t>
            </a:fld>
            <a:endParaRPr lang="en-AU" altLang="en-US"/>
          </a:p>
        </p:txBody>
      </p:sp>
      <p:sp>
        <p:nvSpPr>
          <p:cNvPr id="1031" name="Rectangle 7"/>
          <p:cNvSpPr>
            <a:spLocks noChangeArrowheads="1"/>
          </p:cNvSpPr>
          <p:nvPr/>
        </p:nvSpPr>
        <p:spPr bwMode="auto">
          <a:xfrm>
            <a:off x="0" y="0"/>
            <a:ext cx="43783250" cy="21945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12"/>
          </a:p>
        </p:txBody>
      </p:sp>
      <p:sp>
        <p:nvSpPr>
          <p:cNvPr id="10" name="Rectangle 9">
            <a:extLst>
              <a:ext uri="{FF2B5EF4-FFF2-40B4-BE49-F238E27FC236}">
                <a16:creationId xmlns:a16="http://schemas.microsoft.com/office/drawing/2014/main" id="{3193C017-DFEF-4FF3-B40E-2496F137D9AB}"/>
              </a:ext>
            </a:extLst>
          </p:cNvPr>
          <p:cNvSpPr/>
          <p:nvPr userDrawn="1"/>
        </p:nvSpPr>
        <p:spPr bwMode="auto">
          <a:xfrm>
            <a:off x="-101350" y="0"/>
            <a:ext cx="43884600" cy="21945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marL="0" marR="0" indent="0" algn="l" defTabSz="912092" rtl="0" eaLnBrk="0" fontAlgn="base" latinLnBrk="0" hangingPunct="0">
              <a:lnSpc>
                <a:spcPct val="100000"/>
              </a:lnSpc>
              <a:spcBef>
                <a:spcPct val="0"/>
              </a:spcBef>
              <a:spcAft>
                <a:spcPct val="0"/>
              </a:spcAft>
              <a:buClrTx/>
              <a:buSzTx/>
              <a:buFontTx/>
              <a:buNone/>
              <a:tabLst/>
            </a:pPr>
            <a:endParaRPr kumimoji="0" lang="en-US" sz="2394"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9352292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2501792" rtl="0" eaLnBrk="1" fontAlgn="base" hangingPunct="1">
        <a:spcBef>
          <a:spcPct val="0"/>
        </a:spcBef>
        <a:spcAft>
          <a:spcPct val="0"/>
        </a:spcAft>
        <a:defRPr sz="12027">
          <a:solidFill>
            <a:schemeClr val="tx2"/>
          </a:solidFill>
          <a:latin typeface="+mj-lt"/>
          <a:ea typeface="+mj-ea"/>
          <a:cs typeface="+mj-cs"/>
        </a:defRPr>
      </a:lvl1pPr>
      <a:lvl2pPr algn="ctr" defTabSz="2501792" rtl="0" eaLnBrk="1" fontAlgn="base" hangingPunct="1">
        <a:spcBef>
          <a:spcPct val="0"/>
        </a:spcBef>
        <a:spcAft>
          <a:spcPct val="0"/>
        </a:spcAft>
        <a:defRPr sz="12027">
          <a:solidFill>
            <a:schemeClr val="tx2"/>
          </a:solidFill>
          <a:latin typeface="Times" charset="0"/>
        </a:defRPr>
      </a:lvl2pPr>
      <a:lvl3pPr algn="ctr" defTabSz="2501792" rtl="0" eaLnBrk="1" fontAlgn="base" hangingPunct="1">
        <a:spcBef>
          <a:spcPct val="0"/>
        </a:spcBef>
        <a:spcAft>
          <a:spcPct val="0"/>
        </a:spcAft>
        <a:defRPr sz="12027">
          <a:solidFill>
            <a:schemeClr val="tx2"/>
          </a:solidFill>
          <a:latin typeface="Times" charset="0"/>
        </a:defRPr>
      </a:lvl3pPr>
      <a:lvl4pPr algn="ctr" defTabSz="2501792" rtl="0" eaLnBrk="1" fontAlgn="base" hangingPunct="1">
        <a:spcBef>
          <a:spcPct val="0"/>
        </a:spcBef>
        <a:spcAft>
          <a:spcPct val="0"/>
        </a:spcAft>
        <a:defRPr sz="12027">
          <a:solidFill>
            <a:schemeClr val="tx2"/>
          </a:solidFill>
          <a:latin typeface="Times" charset="0"/>
        </a:defRPr>
      </a:lvl4pPr>
      <a:lvl5pPr algn="ctr" defTabSz="2501792" rtl="0" eaLnBrk="1" fontAlgn="base" hangingPunct="1">
        <a:spcBef>
          <a:spcPct val="0"/>
        </a:spcBef>
        <a:spcAft>
          <a:spcPct val="0"/>
        </a:spcAft>
        <a:defRPr sz="12027">
          <a:solidFill>
            <a:schemeClr val="tx2"/>
          </a:solidFill>
          <a:latin typeface="Times" charset="0"/>
        </a:defRPr>
      </a:lvl5pPr>
      <a:lvl6pPr marL="260585" algn="ctr" defTabSz="2501792" rtl="0" eaLnBrk="1" fontAlgn="base" hangingPunct="1">
        <a:spcBef>
          <a:spcPct val="0"/>
        </a:spcBef>
        <a:spcAft>
          <a:spcPct val="0"/>
        </a:spcAft>
        <a:defRPr sz="12027">
          <a:solidFill>
            <a:schemeClr val="tx2"/>
          </a:solidFill>
          <a:latin typeface="Times" charset="0"/>
        </a:defRPr>
      </a:lvl6pPr>
      <a:lvl7pPr marL="521169" algn="ctr" defTabSz="2501792" rtl="0" eaLnBrk="1" fontAlgn="base" hangingPunct="1">
        <a:spcBef>
          <a:spcPct val="0"/>
        </a:spcBef>
        <a:spcAft>
          <a:spcPct val="0"/>
        </a:spcAft>
        <a:defRPr sz="12027">
          <a:solidFill>
            <a:schemeClr val="tx2"/>
          </a:solidFill>
          <a:latin typeface="Times" charset="0"/>
        </a:defRPr>
      </a:lvl7pPr>
      <a:lvl8pPr marL="781754" algn="ctr" defTabSz="2501792" rtl="0" eaLnBrk="1" fontAlgn="base" hangingPunct="1">
        <a:spcBef>
          <a:spcPct val="0"/>
        </a:spcBef>
        <a:spcAft>
          <a:spcPct val="0"/>
        </a:spcAft>
        <a:defRPr sz="12027">
          <a:solidFill>
            <a:schemeClr val="tx2"/>
          </a:solidFill>
          <a:latin typeface="Times" charset="0"/>
        </a:defRPr>
      </a:lvl8pPr>
      <a:lvl9pPr marL="1042338" algn="ctr" defTabSz="2501792" rtl="0" eaLnBrk="1" fontAlgn="base" hangingPunct="1">
        <a:spcBef>
          <a:spcPct val="0"/>
        </a:spcBef>
        <a:spcAft>
          <a:spcPct val="0"/>
        </a:spcAft>
        <a:defRPr sz="12027">
          <a:solidFill>
            <a:schemeClr val="tx2"/>
          </a:solidFill>
          <a:latin typeface="Times" charset="0"/>
        </a:defRPr>
      </a:lvl9pPr>
    </p:titleStyle>
    <p:bodyStyle>
      <a:lvl1pPr marL="938285" indent="-938285" algn="l" defTabSz="2501792" rtl="0" eaLnBrk="1" fontAlgn="base" hangingPunct="1">
        <a:spcBef>
          <a:spcPct val="20000"/>
        </a:spcBef>
        <a:spcAft>
          <a:spcPct val="0"/>
        </a:spcAft>
        <a:buChar char="•"/>
        <a:defRPr sz="8720">
          <a:solidFill>
            <a:schemeClr val="tx1"/>
          </a:solidFill>
          <a:latin typeface="+mn-lt"/>
          <a:ea typeface="+mn-ea"/>
          <a:cs typeface="+mn-cs"/>
        </a:defRPr>
      </a:lvl1pPr>
      <a:lvl2pPr marL="2032197" indent="-781754" algn="l" defTabSz="2501792" rtl="0" eaLnBrk="1" fontAlgn="base" hangingPunct="1">
        <a:spcBef>
          <a:spcPct val="20000"/>
        </a:spcBef>
        <a:spcAft>
          <a:spcPct val="0"/>
        </a:spcAft>
        <a:buChar char="–"/>
        <a:defRPr sz="7695">
          <a:solidFill>
            <a:schemeClr val="tx1"/>
          </a:solidFill>
          <a:latin typeface="+mn-lt"/>
        </a:defRPr>
      </a:lvl2pPr>
      <a:lvl3pPr marL="3127014" indent="-625222" algn="l" defTabSz="2501792" rtl="0" eaLnBrk="1" fontAlgn="base" hangingPunct="1">
        <a:spcBef>
          <a:spcPct val="20000"/>
        </a:spcBef>
        <a:spcAft>
          <a:spcPct val="0"/>
        </a:spcAft>
        <a:buChar char="•"/>
        <a:defRPr sz="6555">
          <a:solidFill>
            <a:schemeClr val="tx1"/>
          </a:solidFill>
          <a:latin typeface="+mn-lt"/>
        </a:defRPr>
      </a:lvl3pPr>
      <a:lvl4pPr marL="4377458" indent="-625222" algn="l" defTabSz="2501792" rtl="0" eaLnBrk="1" fontAlgn="base" hangingPunct="1">
        <a:spcBef>
          <a:spcPct val="20000"/>
        </a:spcBef>
        <a:spcAft>
          <a:spcPct val="0"/>
        </a:spcAft>
        <a:buChar char="–"/>
        <a:defRPr sz="5471">
          <a:solidFill>
            <a:schemeClr val="tx1"/>
          </a:solidFill>
          <a:latin typeface="+mn-lt"/>
        </a:defRPr>
      </a:lvl4pPr>
      <a:lvl5pPr marL="5626996" indent="-624316" algn="l" defTabSz="2501792" rtl="0" eaLnBrk="1" fontAlgn="base" hangingPunct="1">
        <a:spcBef>
          <a:spcPct val="20000"/>
        </a:spcBef>
        <a:spcAft>
          <a:spcPct val="0"/>
        </a:spcAft>
        <a:buChar char="»"/>
        <a:defRPr sz="5471">
          <a:solidFill>
            <a:schemeClr val="tx1"/>
          </a:solidFill>
          <a:latin typeface="+mn-lt"/>
        </a:defRPr>
      </a:lvl5pPr>
      <a:lvl6pPr marL="5887581" indent="-624316" algn="l" defTabSz="2501792" rtl="0" eaLnBrk="1" fontAlgn="base" hangingPunct="1">
        <a:spcBef>
          <a:spcPct val="20000"/>
        </a:spcBef>
        <a:spcAft>
          <a:spcPct val="0"/>
        </a:spcAft>
        <a:buChar char="»"/>
        <a:defRPr sz="5471">
          <a:solidFill>
            <a:schemeClr val="tx1"/>
          </a:solidFill>
          <a:latin typeface="+mn-lt"/>
        </a:defRPr>
      </a:lvl6pPr>
      <a:lvl7pPr marL="6148165" indent="-624316" algn="l" defTabSz="2501792" rtl="0" eaLnBrk="1" fontAlgn="base" hangingPunct="1">
        <a:spcBef>
          <a:spcPct val="20000"/>
        </a:spcBef>
        <a:spcAft>
          <a:spcPct val="0"/>
        </a:spcAft>
        <a:buChar char="»"/>
        <a:defRPr sz="5471">
          <a:solidFill>
            <a:schemeClr val="tx1"/>
          </a:solidFill>
          <a:latin typeface="+mn-lt"/>
        </a:defRPr>
      </a:lvl7pPr>
      <a:lvl8pPr marL="6408749" indent="-624316" algn="l" defTabSz="2501792" rtl="0" eaLnBrk="1" fontAlgn="base" hangingPunct="1">
        <a:spcBef>
          <a:spcPct val="20000"/>
        </a:spcBef>
        <a:spcAft>
          <a:spcPct val="0"/>
        </a:spcAft>
        <a:buChar char="»"/>
        <a:defRPr sz="5471">
          <a:solidFill>
            <a:schemeClr val="tx1"/>
          </a:solidFill>
          <a:latin typeface="+mn-lt"/>
        </a:defRPr>
      </a:lvl8pPr>
      <a:lvl9pPr marL="6669334" indent="-624316" algn="l" defTabSz="2501792" rtl="0" eaLnBrk="1" fontAlgn="base" hangingPunct="1">
        <a:spcBef>
          <a:spcPct val="20000"/>
        </a:spcBef>
        <a:spcAft>
          <a:spcPct val="0"/>
        </a:spcAft>
        <a:buChar char="»"/>
        <a:defRPr sz="5471">
          <a:solidFill>
            <a:schemeClr val="tx1"/>
          </a:solidFill>
          <a:latin typeface="+mn-lt"/>
        </a:defRPr>
      </a:lvl9pPr>
    </p:bodyStyle>
    <p:otherStyle>
      <a:defPPr>
        <a:defRPr lang="en-US"/>
      </a:defPPr>
      <a:lvl1pPr marL="0" algn="l" defTabSz="521169" rtl="0" eaLnBrk="1" latinLnBrk="0" hangingPunct="1">
        <a:defRPr sz="1026" kern="1200">
          <a:solidFill>
            <a:schemeClr val="tx1"/>
          </a:solidFill>
          <a:latin typeface="+mn-lt"/>
          <a:ea typeface="+mn-ea"/>
          <a:cs typeface="+mn-cs"/>
        </a:defRPr>
      </a:lvl1pPr>
      <a:lvl2pPr marL="260585" algn="l" defTabSz="521169" rtl="0" eaLnBrk="1" latinLnBrk="0" hangingPunct="1">
        <a:defRPr sz="1026" kern="1200">
          <a:solidFill>
            <a:schemeClr val="tx1"/>
          </a:solidFill>
          <a:latin typeface="+mn-lt"/>
          <a:ea typeface="+mn-ea"/>
          <a:cs typeface="+mn-cs"/>
        </a:defRPr>
      </a:lvl2pPr>
      <a:lvl3pPr marL="521169" algn="l" defTabSz="521169" rtl="0" eaLnBrk="1" latinLnBrk="0" hangingPunct="1">
        <a:defRPr sz="1026" kern="1200">
          <a:solidFill>
            <a:schemeClr val="tx1"/>
          </a:solidFill>
          <a:latin typeface="+mn-lt"/>
          <a:ea typeface="+mn-ea"/>
          <a:cs typeface="+mn-cs"/>
        </a:defRPr>
      </a:lvl3pPr>
      <a:lvl4pPr marL="781754" algn="l" defTabSz="521169" rtl="0" eaLnBrk="1" latinLnBrk="0" hangingPunct="1">
        <a:defRPr sz="1026" kern="1200">
          <a:solidFill>
            <a:schemeClr val="tx1"/>
          </a:solidFill>
          <a:latin typeface="+mn-lt"/>
          <a:ea typeface="+mn-ea"/>
          <a:cs typeface="+mn-cs"/>
        </a:defRPr>
      </a:lvl4pPr>
      <a:lvl5pPr marL="1042338" algn="l" defTabSz="521169" rtl="0" eaLnBrk="1" latinLnBrk="0" hangingPunct="1">
        <a:defRPr sz="1026" kern="1200">
          <a:solidFill>
            <a:schemeClr val="tx1"/>
          </a:solidFill>
          <a:latin typeface="+mn-lt"/>
          <a:ea typeface="+mn-ea"/>
          <a:cs typeface="+mn-cs"/>
        </a:defRPr>
      </a:lvl5pPr>
      <a:lvl6pPr marL="1302922" algn="l" defTabSz="521169" rtl="0" eaLnBrk="1" latinLnBrk="0" hangingPunct="1">
        <a:defRPr sz="1026" kern="1200">
          <a:solidFill>
            <a:schemeClr val="tx1"/>
          </a:solidFill>
          <a:latin typeface="+mn-lt"/>
          <a:ea typeface="+mn-ea"/>
          <a:cs typeface="+mn-cs"/>
        </a:defRPr>
      </a:lvl6pPr>
      <a:lvl7pPr marL="1563506" algn="l" defTabSz="521169" rtl="0" eaLnBrk="1" latinLnBrk="0" hangingPunct="1">
        <a:defRPr sz="1026" kern="1200">
          <a:solidFill>
            <a:schemeClr val="tx1"/>
          </a:solidFill>
          <a:latin typeface="+mn-lt"/>
          <a:ea typeface="+mn-ea"/>
          <a:cs typeface="+mn-cs"/>
        </a:defRPr>
      </a:lvl7pPr>
      <a:lvl8pPr marL="1824092" algn="l" defTabSz="521169" rtl="0" eaLnBrk="1" latinLnBrk="0" hangingPunct="1">
        <a:defRPr sz="1026" kern="1200">
          <a:solidFill>
            <a:schemeClr val="tx1"/>
          </a:solidFill>
          <a:latin typeface="+mn-lt"/>
          <a:ea typeface="+mn-ea"/>
          <a:cs typeface="+mn-cs"/>
        </a:defRPr>
      </a:lvl8pPr>
      <a:lvl9pPr marL="2084676" algn="l" defTabSz="521169" rtl="0" eaLnBrk="1" latinLnBrk="0" hangingPunct="1">
        <a:defRPr sz="102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svg"/><Relationship Id="rId39" Type="http://schemas.openxmlformats.org/officeDocument/2006/relationships/image" Target="../media/image36.png"/><Relationship Id="rId21" Type="http://schemas.openxmlformats.org/officeDocument/2006/relationships/image" Target="../media/image20.png"/><Relationship Id="rId34" Type="http://schemas.openxmlformats.org/officeDocument/2006/relationships/image" Target="../media/image31.jpeg"/><Relationship Id="rId42" Type="http://schemas.openxmlformats.org/officeDocument/2006/relationships/chart" Target="../charts/chart2.xml"/><Relationship Id="rId7"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15.jpe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hyperlink" Target="http://usa.gov/" TargetMode="External"/><Relationship Id="rId37" Type="http://schemas.openxmlformats.org/officeDocument/2006/relationships/image" Target="../media/image34.jpeg"/><Relationship Id="rId40" Type="http://schemas.openxmlformats.org/officeDocument/2006/relationships/image" Target="../media/image37.png"/><Relationship Id="rId45"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3.jp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chart" Target="../charts/chart1.xml"/><Relationship Id="rId44" Type="http://schemas.openxmlformats.org/officeDocument/2006/relationships/chart" Target="../charts/chart4.xm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2.jpeg"/><Relationship Id="rId43" Type="http://schemas.openxmlformats.org/officeDocument/2006/relationships/chart" Target="../charts/chart3.xml"/><Relationship Id="rId8" Type="http://schemas.openxmlformats.org/officeDocument/2006/relationships/image" Target="../media/image7.jpeg"/><Relationship Id="rId3" Type="http://schemas.openxmlformats.org/officeDocument/2006/relationships/image" Target="../media/image2.png"/><Relationship Id="rId12" Type="http://schemas.openxmlformats.org/officeDocument/2006/relationships/image" Target="../media/image11.svg"/><Relationship Id="rId17" Type="http://schemas.openxmlformats.org/officeDocument/2006/relationships/image" Target="../media/image16.jpeg"/><Relationship Id="rId25" Type="http://schemas.openxmlformats.org/officeDocument/2006/relationships/image" Target="../media/image24.png"/><Relationship Id="rId33" Type="http://schemas.openxmlformats.org/officeDocument/2006/relationships/image" Target="../media/image30.png"/><Relationship Id="rId38" Type="http://schemas.openxmlformats.org/officeDocument/2006/relationships/image" Target="../media/image35.jpeg"/><Relationship Id="rId46" Type="http://schemas.openxmlformats.org/officeDocument/2006/relationships/image" Target="../media/image40.png"/><Relationship Id="rId20" Type="http://schemas.openxmlformats.org/officeDocument/2006/relationships/image" Target="../media/image19.svg"/><Relationship Id="rId4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68789-BE91-F338-39F2-FF016C1EDFDB}"/>
            </a:ext>
          </a:extLst>
        </p:cNvPr>
        <p:cNvGrpSpPr/>
        <p:nvPr/>
      </p:nvGrpSpPr>
      <p:grpSpPr>
        <a:xfrm>
          <a:off x="0" y="0"/>
          <a:ext cx="0" cy="0"/>
          <a:chOff x="0" y="0"/>
          <a:chExt cx="0" cy="0"/>
        </a:xfrm>
      </p:grpSpPr>
      <p:pic>
        <p:nvPicPr>
          <p:cNvPr id="1068" name="Picture 1067">
            <a:extLst>
              <a:ext uri="{FF2B5EF4-FFF2-40B4-BE49-F238E27FC236}">
                <a16:creationId xmlns:a16="http://schemas.microsoft.com/office/drawing/2014/main" id="{C8CE95D8-2C42-D1A7-3DA8-D6FDD010977F}"/>
              </a:ext>
            </a:extLst>
          </p:cNvPr>
          <p:cNvPicPr>
            <a:picLocks noChangeAspect="1"/>
          </p:cNvPicPr>
          <p:nvPr/>
        </p:nvPicPr>
        <p:blipFill>
          <a:blip r:embed="rId3"/>
          <a:stretch>
            <a:fillRect/>
          </a:stretch>
        </p:blipFill>
        <p:spPr>
          <a:xfrm>
            <a:off x="31694111" y="4388869"/>
            <a:ext cx="6409016" cy="1583596"/>
          </a:xfrm>
          <a:prstGeom prst="rect">
            <a:avLst/>
          </a:prstGeom>
        </p:spPr>
      </p:pic>
      <p:pic>
        <p:nvPicPr>
          <p:cNvPr id="1035" name="Picture 1034">
            <a:extLst>
              <a:ext uri="{FF2B5EF4-FFF2-40B4-BE49-F238E27FC236}">
                <a16:creationId xmlns:a16="http://schemas.microsoft.com/office/drawing/2014/main" id="{D14F7859-F40A-0328-6C6F-B0028A766677}"/>
              </a:ext>
            </a:extLst>
          </p:cNvPr>
          <p:cNvPicPr>
            <a:picLocks noChangeAspect="1"/>
          </p:cNvPicPr>
          <p:nvPr/>
        </p:nvPicPr>
        <p:blipFill>
          <a:blip r:embed="rId4"/>
          <a:stretch>
            <a:fillRect/>
          </a:stretch>
        </p:blipFill>
        <p:spPr>
          <a:xfrm>
            <a:off x="31551469" y="3123170"/>
            <a:ext cx="6409016" cy="1174312"/>
          </a:xfrm>
          <a:prstGeom prst="rect">
            <a:avLst/>
          </a:prstGeom>
        </p:spPr>
      </p:pic>
      <p:sp>
        <p:nvSpPr>
          <p:cNvPr id="49" name="Rectangle 48">
            <a:extLst>
              <a:ext uri="{FF2B5EF4-FFF2-40B4-BE49-F238E27FC236}">
                <a16:creationId xmlns:a16="http://schemas.microsoft.com/office/drawing/2014/main" id="{0C687030-013E-F0A1-B8B1-E9E7310CB079}"/>
              </a:ext>
            </a:extLst>
          </p:cNvPr>
          <p:cNvSpPr/>
          <p:nvPr/>
        </p:nvSpPr>
        <p:spPr bwMode="auto">
          <a:xfrm>
            <a:off x="39332422" y="6077671"/>
            <a:ext cx="4013366" cy="667585"/>
          </a:xfrm>
          <a:prstGeom prst="rect">
            <a:avLst/>
          </a:prstGeom>
          <a:solidFill>
            <a:srgbClr val="DDC69A"/>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IN" sz="1397" dirty="0">
                <a:solidFill>
                  <a:srgbClr val="0D0D0D"/>
                </a:solidFill>
                <a:latin typeface="Lucida Sans" panose="020B0602030504020204" pitchFamily="34" charset="77"/>
              </a:rPr>
              <a:t>Integration of </a:t>
            </a:r>
            <a:r>
              <a:rPr lang="en-IN" sz="1995" b="1" dirty="0">
                <a:solidFill>
                  <a:srgbClr val="0070C0"/>
                </a:solidFill>
                <a:latin typeface="Lucida Sans" panose="020B0602030504020204" pitchFamily="34" charset="77"/>
              </a:rPr>
              <a:t>3 Logistic Centres </a:t>
            </a:r>
            <a:r>
              <a:rPr lang="en-IN" sz="1397" dirty="0">
                <a:solidFill>
                  <a:srgbClr val="0D0D0D"/>
                </a:solidFill>
                <a:latin typeface="Lucida Sans" panose="020B0602030504020204" pitchFamily="34" charset="77"/>
              </a:rPr>
              <a:t>with </a:t>
            </a:r>
            <a:r>
              <a:rPr lang="en-IN" sz="1397" b="1" dirty="0">
                <a:solidFill>
                  <a:srgbClr val="0D0D0D"/>
                </a:solidFill>
                <a:latin typeface="Lucida Sans" panose="020B0602030504020204" pitchFamily="34" charset="77"/>
              </a:rPr>
              <a:t>Current DC Network</a:t>
            </a:r>
            <a:endParaRPr lang="en-US" sz="1397" b="1" dirty="0">
              <a:solidFill>
                <a:srgbClr val="0070C0"/>
              </a:solidFill>
              <a:latin typeface="Lucida Sans" panose="020B0602030504020204" pitchFamily="34" charset="77"/>
            </a:endParaRPr>
          </a:p>
        </p:txBody>
      </p:sp>
      <p:sp>
        <p:nvSpPr>
          <p:cNvPr id="47" name="Rectangle 46">
            <a:extLst>
              <a:ext uri="{FF2B5EF4-FFF2-40B4-BE49-F238E27FC236}">
                <a16:creationId xmlns:a16="http://schemas.microsoft.com/office/drawing/2014/main" id="{F0460A26-30E6-B382-41AC-A6EBD42F1A68}"/>
              </a:ext>
            </a:extLst>
          </p:cNvPr>
          <p:cNvSpPr/>
          <p:nvPr/>
        </p:nvSpPr>
        <p:spPr bwMode="auto">
          <a:xfrm>
            <a:off x="31697950" y="6112894"/>
            <a:ext cx="7549656" cy="667585"/>
          </a:xfrm>
          <a:prstGeom prst="rect">
            <a:avLst/>
          </a:prstGeom>
          <a:solidFill>
            <a:srgbClr val="DDC69A"/>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pic>
        <p:nvPicPr>
          <p:cNvPr id="127" name="Picture 126">
            <a:extLst>
              <a:ext uri="{FF2B5EF4-FFF2-40B4-BE49-F238E27FC236}">
                <a16:creationId xmlns:a16="http://schemas.microsoft.com/office/drawing/2014/main" id="{B779A7AD-FD8D-47EC-DC03-4665641A0E64}"/>
              </a:ext>
            </a:extLst>
          </p:cNvPr>
          <p:cNvPicPr>
            <a:picLocks noChangeAspect="1"/>
          </p:cNvPicPr>
          <p:nvPr/>
        </p:nvPicPr>
        <p:blipFill>
          <a:blip r:embed="rId5"/>
          <a:stretch>
            <a:fillRect/>
          </a:stretch>
        </p:blipFill>
        <p:spPr>
          <a:xfrm>
            <a:off x="5099429" y="6295803"/>
            <a:ext cx="821837" cy="567004"/>
          </a:xfrm>
          <a:prstGeom prst="rect">
            <a:avLst/>
          </a:prstGeom>
        </p:spPr>
      </p:pic>
      <p:pic>
        <p:nvPicPr>
          <p:cNvPr id="123" name="Picture 122">
            <a:extLst>
              <a:ext uri="{FF2B5EF4-FFF2-40B4-BE49-F238E27FC236}">
                <a16:creationId xmlns:a16="http://schemas.microsoft.com/office/drawing/2014/main" id="{8B343639-CB4A-C1CA-D130-1E192B8F3177}"/>
              </a:ext>
            </a:extLst>
          </p:cNvPr>
          <p:cNvPicPr>
            <a:picLocks noChangeAspect="1"/>
          </p:cNvPicPr>
          <p:nvPr/>
        </p:nvPicPr>
        <p:blipFill>
          <a:blip r:embed="rId5"/>
          <a:stretch>
            <a:fillRect/>
          </a:stretch>
        </p:blipFill>
        <p:spPr>
          <a:xfrm>
            <a:off x="2319043" y="6267663"/>
            <a:ext cx="821837" cy="567004"/>
          </a:xfrm>
          <a:prstGeom prst="rect">
            <a:avLst/>
          </a:prstGeom>
        </p:spPr>
      </p:pic>
      <p:pic>
        <p:nvPicPr>
          <p:cNvPr id="1036" name="Picture 4" descr="Time vs money on scales in flat style. Weight balance vector ...">
            <a:extLst>
              <a:ext uri="{FF2B5EF4-FFF2-40B4-BE49-F238E27FC236}">
                <a16:creationId xmlns:a16="http://schemas.microsoft.com/office/drawing/2014/main" id="{2CC03575-9B2C-AC59-1CD7-14EEDEA03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27660" y="19287073"/>
            <a:ext cx="1353150" cy="1353150"/>
          </a:xfrm>
          <a:prstGeom prst="rect">
            <a:avLst/>
          </a:prstGeom>
          <a:noFill/>
          <a:extLst>
            <a:ext uri="{909E8E84-426E-40DD-AFC4-6F175D3DCCD1}">
              <a14:hiddenFill xmlns:a14="http://schemas.microsoft.com/office/drawing/2010/main">
                <a:solidFill>
                  <a:srgbClr val="FFFFFF"/>
                </a:solidFill>
              </a14:hiddenFill>
            </a:ext>
          </a:extLst>
        </p:spPr>
      </p:pic>
      <p:sp>
        <p:nvSpPr>
          <p:cNvPr id="255" name="Rectangle 254">
            <a:extLst>
              <a:ext uri="{FF2B5EF4-FFF2-40B4-BE49-F238E27FC236}">
                <a16:creationId xmlns:a16="http://schemas.microsoft.com/office/drawing/2014/main" id="{E5120280-6E93-CB62-659D-519687F95C69}"/>
              </a:ext>
            </a:extLst>
          </p:cNvPr>
          <p:cNvSpPr/>
          <p:nvPr/>
        </p:nvSpPr>
        <p:spPr bwMode="auto">
          <a:xfrm>
            <a:off x="239118" y="26988"/>
            <a:ext cx="43213160" cy="1593004"/>
          </a:xfrm>
          <a:prstGeom prst="rect">
            <a:avLst/>
          </a:prstGeom>
          <a:solidFill>
            <a:srgbClr val="DEC699"/>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2" name="Rectangle 1">
            <a:extLst>
              <a:ext uri="{FF2B5EF4-FFF2-40B4-BE49-F238E27FC236}">
                <a16:creationId xmlns:a16="http://schemas.microsoft.com/office/drawing/2014/main" id="{72D9558A-C32D-B6F4-1A1C-67A2D4989703}"/>
              </a:ext>
            </a:extLst>
          </p:cNvPr>
          <p:cNvSpPr/>
          <p:nvPr/>
        </p:nvSpPr>
        <p:spPr bwMode="auto">
          <a:xfrm>
            <a:off x="239119" y="1862670"/>
            <a:ext cx="7664475" cy="19921379"/>
          </a:xfrm>
          <a:prstGeom prst="rect">
            <a:avLst/>
          </a:prstGeom>
          <a:noFill/>
          <a:ln w="9525" cap="flat" cmpd="sng" algn="ctr">
            <a:solidFill>
              <a:schemeClr val="tx1"/>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3" name="Rectangle 2">
            <a:extLst>
              <a:ext uri="{FF2B5EF4-FFF2-40B4-BE49-F238E27FC236}">
                <a16:creationId xmlns:a16="http://schemas.microsoft.com/office/drawing/2014/main" id="{43B9FBFA-4501-5F06-CCD3-64EB1696E749}"/>
              </a:ext>
            </a:extLst>
          </p:cNvPr>
          <p:cNvSpPr/>
          <p:nvPr/>
        </p:nvSpPr>
        <p:spPr bwMode="auto">
          <a:xfrm>
            <a:off x="8421583" y="1809779"/>
            <a:ext cx="9449885" cy="19974270"/>
          </a:xfrm>
          <a:prstGeom prst="rect">
            <a:avLst/>
          </a:prstGeom>
          <a:noFill/>
          <a:ln w="9525" cap="flat" cmpd="sng" algn="ctr">
            <a:solidFill>
              <a:schemeClr val="tx1"/>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4" name="Rectangle 3">
            <a:extLst>
              <a:ext uri="{FF2B5EF4-FFF2-40B4-BE49-F238E27FC236}">
                <a16:creationId xmlns:a16="http://schemas.microsoft.com/office/drawing/2014/main" id="{A238C063-837C-F924-63B2-2E8A8BBDF5AE}"/>
              </a:ext>
            </a:extLst>
          </p:cNvPr>
          <p:cNvSpPr/>
          <p:nvPr/>
        </p:nvSpPr>
        <p:spPr bwMode="auto">
          <a:xfrm>
            <a:off x="31503146" y="1651453"/>
            <a:ext cx="11949133" cy="20123995"/>
          </a:xfrm>
          <a:prstGeom prst="rect">
            <a:avLst/>
          </a:prstGeom>
          <a:noFill/>
          <a:ln w="9525" cap="flat" cmpd="sng" algn="ctr">
            <a:solidFill>
              <a:schemeClr val="tx1"/>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5" name="Rectangle 4">
            <a:extLst>
              <a:ext uri="{FF2B5EF4-FFF2-40B4-BE49-F238E27FC236}">
                <a16:creationId xmlns:a16="http://schemas.microsoft.com/office/drawing/2014/main" id="{81F86E19-99ED-13DA-A42E-7B853A280F3F}"/>
              </a:ext>
            </a:extLst>
          </p:cNvPr>
          <p:cNvSpPr/>
          <p:nvPr/>
        </p:nvSpPr>
        <p:spPr bwMode="auto">
          <a:xfrm>
            <a:off x="18308627" y="1861247"/>
            <a:ext cx="12902026" cy="19910073"/>
          </a:xfrm>
          <a:prstGeom prst="rect">
            <a:avLst/>
          </a:prstGeom>
          <a:noFill/>
          <a:ln w="9525" cap="flat" cmpd="sng" algn="ctr">
            <a:solidFill>
              <a:schemeClr val="tx1"/>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cxnSp>
        <p:nvCxnSpPr>
          <p:cNvPr id="7" name="Straight Connector 6">
            <a:extLst>
              <a:ext uri="{FF2B5EF4-FFF2-40B4-BE49-F238E27FC236}">
                <a16:creationId xmlns:a16="http://schemas.microsoft.com/office/drawing/2014/main" id="{73D666E6-06C9-65E1-A30A-76376AE71044}"/>
              </a:ext>
            </a:extLst>
          </p:cNvPr>
          <p:cNvCxnSpPr/>
          <p:nvPr/>
        </p:nvCxnSpPr>
        <p:spPr bwMode="auto">
          <a:xfrm>
            <a:off x="7169594" y="6274558"/>
            <a:ext cx="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D735EFFB-A169-22D9-4733-307F7BF404F1}"/>
              </a:ext>
            </a:extLst>
          </p:cNvPr>
          <p:cNvSpPr txBox="1"/>
          <p:nvPr/>
        </p:nvSpPr>
        <p:spPr>
          <a:xfrm>
            <a:off x="5367665" y="13311807"/>
            <a:ext cx="2264205" cy="1320184"/>
          </a:xfrm>
          <a:prstGeom prst="rect">
            <a:avLst/>
          </a:prstGeom>
          <a:noFill/>
        </p:spPr>
        <p:txBody>
          <a:bodyPr wrap="square" rtlCol="0">
            <a:spAutoFit/>
          </a:bodyPr>
          <a:lstStyle/>
          <a:p>
            <a:pPr defTabSz="912114" eaLnBrk="0" fontAlgn="base" hangingPunct="0">
              <a:spcBef>
                <a:spcPct val="0"/>
              </a:spcBef>
              <a:spcAft>
                <a:spcPct val="0"/>
              </a:spcAft>
            </a:pPr>
            <a:r>
              <a:rPr lang="en-US" sz="1995" dirty="0">
                <a:solidFill>
                  <a:prstClr val="black"/>
                </a:solidFill>
                <a:latin typeface="Lucida Sans" panose="020B0602030504020204" pitchFamily="34" charset="77"/>
              </a:rPr>
              <a:t>Restriction on the availability of </a:t>
            </a:r>
            <a:r>
              <a:rPr lang="en-US" sz="1995" b="1" dirty="0">
                <a:solidFill>
                  <a:srgbClr val="FF0000"/>
                </a:solidFill>
                <a:latin typeface="Lucida Sans" panose="020B0602030504020204" pitchFamily="34" charset="77"/>
              </a:rPr>
              <a:t>3PL for Last Mile delivery</a:t>
            </a:r>
          </a:p>
        </p:txBody>
      </p:sp>
      <p:sp>
        <p:nvSpPr>
          <p:cNvPr id="15" name="TextBox 14">
            <a:extLst>
              <a:ext uri="{FF2B5EF4-FFF2-40B4-BE49-F238E27FC236}">
                <a16:creationId xmlns:a16="http://schemas.microsoft.com/office/drawing/2014/main" id="{31E6D64A-EF77-B1D7-B0A9-685FA96A8164}"/>
              </a:ext>
            </a:extLst>
          </p:cNvPr>
          <p:cNvSpPr txBox="1"/>
          <p:nvPr/>
        </p:nvSpPr>
        <p:spPr>
          <a:xfrm>
            <a:off x="533589" y="7331258"/>
            <a:ext cx="6931517" cy="1197377"/>
          </a:xfrm>
          <a:prstGeom prst="rect">
            <a:avLst/>
          </a:prstGeom>
          <a:noFill/>
        </p:spPr>
        <p:txBody>
          <a:bodyPr wrap="square" rtlCol="0">
            <a:spAutoFit/>
          </a:bodyPr>
          <a:lstStyle/>
          <a:p>
            <a:pPr algn="just" defTabSz="912114" eaLnBrk="0" fontAlgn="base" hangingPunct="0">
              <a:spcBef>
                <a:spcPct val="0"/>
              </a:spcBef>
              <a:spcAft>
                <a:spcPct val="0"/>
              </a:spcAft>
            </a:pPr>
            <a:r>
              <a:rPr lang="en-IN" sz="2394" dirty="0">
                <a:solidFill>
                  <a:prstClr val="black"/>
                </a:solidFill>
                <a:latin typeface="Lucida Sans" panose="020B0602030504020204" pitchFamily="34" charset="77"/>
              </a:rPr>
              <a:t>Our client confronts the challenge of </a:t>
            </a:r>
            <a:r>
              <a:rPr lang="en-IN" sz="2394" b="1" dirty="0">
                <a:solidFill>
                  <a:prstClr val="black"/>
                </a:solidFill>
                <a:latin typeface="Lucida Sans" panose="020B0602030504020204" pitchFamily="34" charset="77"/>
              </a:rPr>
              <a:t>scaling its supply chain </a:t>
            </a:r>
            <a:r>
              <a:rPr lang="en-IN" sz="2394" dirty="0">
                <a:solidFill>
                  <a:prstClr val="black"/>
                </a:solidFill>
                <a:latin typeface="Lucida Sans" panose="020B0602030504020204" pitchFamily="34" charset="77"/>
              </a:rPr>
              <a:t>to match its evolutions. Thus, they came up with  :</a:t>
            </a:r>
          </a:p>
        </p:txBody>
      </p:sp>
      <p:pic>
        <p:nvPicPr>
          <p:cNvPr id="16" name="Picture 14" descr="Ask Question White Transparent, Confused Man Asking Questions Concept,  Confused, Confused Man, Asking PNG Image For Free Download">
            <a:extLst>
              <a:ext uri="{FF2B5EF4-FFF2-40B4-BE49-F238E27FC236}">
                <a16:creationId xmlns:a16="http://schemas.microsoft.com/office/drawing/2014/main" id="{70611395-B208-B941-53B8-F8D46B9D90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01" y="9037789"/>
            <a:ext cx="2183081" cy="218308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A714E9F-9235-08DE-FAC7-3192918D71CC}"/>
              </a:ext>
            </a:extLst>
          </p:cNvPr>
          <p:cNvSpPr/>
          <p:nvPr/>
        </p:nvSpPr>
        <p:spPr bwMode="auto">
          <a:xfrm>
            <a:off x="2335800" y="8992976"/>
            <a:ext cx="5494263" cy="1246787"/>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just" defTabSz="912114" eaLnBrk="0" fontAlgn="base" hangingPunct="0">
              <a:spcBef>
                <a:spcPct val="0"/>
              </a:spcBef>
              <a:spcAft>
                <a:spcPct val="0"/>
              </a:spcAft>
            </a:pPr>
            <a:r>
              <a:rPr lang="en-IN" sz="2394" dirty="0">
                <a:solidFill>
                  <a:srgbClr val="0D0D0D"/>
                </a:solidFill>
                <a:latin typeface="Söhne"/>
              </a:rPr>
              <a:t>  Identify five key LC locations for a brand-new distribution network optimized for cost and service</a:t>
            </a:r>
            <a:r>
              <a:rPr lang="en-US" sz="1995" dirty="0">
                <a:solidFill>
                  <a:prstClr val="black"/>
                </a:solidFill>
                <a:latin typeface="Lucida Sans" panose="020B0602030504020204" pitchFamily="34" charset="77"/>
              </a:rPr>
              <a:t>.</a:t>
            </a:r>
          </a:p>
        </p:txBody>
      </p:sp>
      <p:pic>
        <p:nvPicPr>
          <p:cNvPr id="18" name="Picture 20" descr="Telework &amp; The Theory of Constraints | thevirtualleader">
            <a:extLst>
              <a:ext uri="{FF2B5EF4-FFF2-40B4-BE49-F238E27FC236}">
                <a16:creationId xmlns:a16="http://schemas.microsoft.com/office/drawing/2014/main" id="{7C853E97-36A3-2B3D-0BC0-CD9B725AE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8346" y="12769702"/>
            <a:ext cx="2380041" cy="210958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7236755-41FB-6348-A41F-C7F42414E51D}"/>
              </a:ext>
            </a:extLst>
          </p:cNvPr>
          <p:cNvSpPr txBox="1"/>
          <p:nvPr/>
        </p:nvSpPr>
        <p:spPr>
          <a:xfrm>
            <a:off x="330863" y="13160400"/>
            <a:ext cx="2319873" cy="1627204"/>
          </a:xfrm>
          <a:prstGeom prst="rect">
            <a:avLst/>
          </a:prstGeom>
          <a:noFill/>
        </p:spPr>
        <p:txBody>
          <a:bodyPr wrap="square" rtlCol="0">
            <a:spAutoFit/>
          </a:bodyPr>
          <a:lstStyle/>
          <a:p>
            <a:pPr defTabSz="912114" eaLnBrk="0" fontAlgn="base" hangingPunct="0">
              <a:spcBef>
                <a:spcPct val="0"/>
              </a:spcBef>
              <a:spcAft>
                <a:spcPct val="0"/>
              </a:spcAft>
            </a:pPr>
            <a:r>
              <a:rPr lang="en-US" sz="1995" dirty="0">
                <a:solidFill>
                  <a:prstClr val="black"/>
                </a:solidFill>
                <a:latin typeface="Lucida Sans" panose="020B0602030504020204" pitchFamily="34" charset="77"/>
              </a:rPr>
              <a:t>1)Population Threshold &gt;</a:t>
            </a:r>
            <a:r>
              <a:rPr lang="en-US" sz="1995" b="1" dirty="0">
                <a:solidFill>
                  <a:srgbClr val="FF0000"/>
                </a:solidFill>
                <a:latin typeface="Lucida Sans" panose="020B0602030504020204" pitchFamily="34" charset="77"/>
              </a:rPr>
              <a:t>200k</a:t>
            </a:r>
            <a:r>
              <a:rPr lang="en-US" sz="1995" dirty="0">
                <a:solidFill>
                  <a:prstClr val="black"/>
                </a:solidFill>
                <a:latin typeface="Lucida Sans" panose="020B0602030504020204" pitchFamily="34" charset="77"/>
              </a:rPr>
              <a:t> for setting up LC</a:t>
            </a:r>
          </a:p>
          <a:p>
            <a:pPr defTabSz="912114" eaLnBrk="0" fontAlgn="base" hangingPunct="0">
              <a:spcBef>
                <a:spcPct val="0"/>
              </a:spcBef>
              <a:spcAft>
                <a:spcPct val="0"/>
              </a:spcAft>
            </a:pPr>
            <a:r>
              <a:rPr lang="en-US" sz="1995" dirty="0">
                <a:solidFill>
                  <a:prstClr val="black"/>
                </a:solidFill>
                <a:latin typeface="Lucida Sans" panose="020B0602030504020204" pitchFamily="34" charset="77"/>
              </a:rPr>
              <a:t>2)Approximation of demand</a:t>
            </a:r>
          </a:p>
        </p:txBody>
      </p:sp>
      <p:sp>
        <p:nvSpPr>
          <p:cNvPr id="20" name="Rectangle 19">
            <a:extLst>
              <a:ext uri="{FF2B5EF4-FFF2-40B4-BE49-F238E27FC236}">
                <a16:creationId xmlns:a16="http://schemas.microsoft.com/office/drawing/2014/main" id="{2CDED507-5C89-DA1D-0386-32FA77641D88}"/>
              </a:ext>
            </a:extLst>
          </p:cNvPr>
          <p:cNvSpPr/>
          <p:nvPr/>
        </p:nvSpPr>
        <p:spPr bwMode="auto">
          <a:xfrm>
            <a:off x="297441" y="12584623"/>
            <a:ext cx="2339377" cy="573780"/>
          </a:xfrm>
          <a:prstGeom prst="rect">
            <a:avLst/>
          </a:prstGeom>
          <a:solidFill>
            <a:srgbClr val="DEC699"/>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US" sz="1795" b="1" dirty="0">
                <a:solidFill>
                  <a:prstClr val="black"/>
                </a:solidFill>
                <a:latin typeface="Lucida Sans"/>
              </a:rPr>
              <a:t>Business Level</a:t>
            </a:r>
            <a:endParaRPr lang="en-US" sz="1795" b="1" dirty="0">
              <a:solidFill>
                <a:prstClr val="black"/>
              </a:solidFill>
              <a:latin typeface="Lucida Sans" panose="020B0602030504020204" pitchFamily="34" charset="77"/>
            </a:endParaRPr>
          </a:p>
        </p:txBody>
      </p:sp>
      <p:sp>
        <p:nvSpPr>
          <p:cNvPr id="21" name="Rectangle 20">
            <a:extLst>
              <a:ext uri="{FF2B5EF4-FFF2-40B4-BE49-F238E27FC236}">
                <a16:creationId xmlns:a16="http://schemas.microsoft.com/office/drawing/2014/main" id="{7E05C443-37EE-AC3E-1D83-443841F24290}"/>
              </a:ext>
            </a:extLst>
          </p:cNvPr>
          <p:cNvSpPr/>
          <p:nvPr/>
        </p:nvSpPr>
        <p:spPr bwMode="auto">
          <a:xfrm>
            <a:off x="5351743" y="12582630"/>
            <a:ext cx="2460981" cy="561748"/>
          </a:xfrm>
          <a:prstGeom prst="rect">
            <a:avLst/>
          </a:prstGeom>
          <a:solidFill>
            <a:srgbClr val="CFB991"/>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US" sz="1795" b="1" dirty="0">
                <a:solidFill>
                  <a:prstClr val="black"/>
                </a:solidFill>
                <a:latin typeface="Lucida Sans" panose="020B0602030504020204" pitchFamily="34" charset="77"/>
              </a:rPr>
              <a:t>Logistics</a:t>
            </a:r>
          </a:p>
        </p:txBody>
      </p:sp>
      <p:sp>
        <p:nvSpPr>
          <p:cNvPr id="22" name="Rectangle 21">
            <a:extLst>
              <a:ext uri="{FF2B5EF4-FFF2-40B4-BE49-F238E27FC236}">
                <a16:creationId xmlns:a16="http://schemas.microsoft.com/office/drawing/2014/main" id="{8D6CF3E7-0F06-491A-1E86-9CFB00FE2454}"/>
              </a:ext>
            </a:extLst>
          </p:cNvPr>
          <p:cNvSpPr/>
          <p:nvPr/>
        </p:nvSpPr>
        <p:spPr bwMode="auto">
          <a:xfrm>
            <a:off x="2335801" y="10470378"/>
            <a:ext cx="5494262" cy="1246787"/>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defTabSz="912114" eaLnBrk="0" fontAlgn="base" hangingPunct="0">
              <a:spcBef>
                <a:spcPct val="0"/>
              </a:spcBef>
              <a:spcAft>
                <a:spcPct val="0"/>
              </a:spcAft>
            </a:pPr>
            <a:r>
              <a:rPr lang="en-IN" sz="2394" dirty="0">
                <a:solidFill>
                  <a:srgbClr val="0D0D0D"/>
                </a:solidFill>
                <a:latin typeface="Söhne"/>
              </a:rPr>
              <a:t>  Enhancing an existing network by optimizing LC locations and evaluating the cost-effectiveness.</a:t>
            </a:r>
            <a:endParaRPr lang="en-US" sz="1995" dirty="0">
              <a:solidFill>
                <a:prstClr val="black"/>
              </a:solidFill>
              <a:latin typeface="Lucida Sans" panose="020B0602030504020204" pitchFamily="34" charset="77"/>
            </a:endParaRPr>
          </a:p>
        </p:txBody>
      </p:sp>
      <p:sp>
        <p:nvSpPr>
          <p:cNvPr id="25" name="Google Shape;2700;p33">
            <a:extLst>
              <a:ext uri="{FF2B5EF4-FFF2-40B4-BE49-F238E27FC236}">
                <a16:creationId xmlns:a16="http://schemas.microsoft.com/office/drawing/2014/main" id="{54276B1C-C378-FF55-2807-920CE34AA399}"/>
              </a:ext>
            </a:extLst>
          </p:cNvPr>
          <p:cNvSpPr/>
          <p:nvPr/>
        </p:nvSpPr>
        <p:spPr>
          <a:xfrm>
            <a:off x="1447713" y="6786352"/>
            <a:ext cx="5106978" cy="252866"/>
          </a:xfrm>
          <a:prstGeom prst="roundRect">
            <a:avLst>
              <a:gd name="adj" fmla="val 50000"/>
            </a:avLst>
          </a:prstGeom>
          <a:solidFill>
            <a:schemeClr val="bg1">
              <a:lumMod val="85000"/>
            </a:schemeClr>
          </a:solidFill>
          <a:ln>
            <a:noFill/>
          </a:ln>
        </p:spPr>
        <p:txBody>
          <a:bodyPr spcFirstLastPara="1" wrap="square" lIns="91200" tIns="91200" rIns="91200" bIns="91200" anchor="ctr" anchorCtr="0">
            <a:noAutofit/>
          </a:bodyPr>
          <a:lstStyle/>
          <a:p>
            <a:pPr defTabSz="912114" eaLnBrk="0" fontAlgn="base" hangingPunct="0"/>
            <a:endParaRPr sz="1596">
              <a:solidFill>
                <a:prstClr val="black"/>
              </a:solidFill>
              <a:latin typeface="Times" charset="0"/>
            </a:endParaRPr>
          </a:p>
        </p:txBody>
      </p:sp>
      <p:sp>
        <p:nvSpPr>
          <p:cNvPr id="26" name="TextBox 25">
            <a:extLst>
              <a:ext uri="{FF2B5EF4-FFF2-40B4-BE49-F238E27FC236}">
                <a16:creationId xmlns:a16="http://schemas.microsoft.com/office/drawing/2014/main" id="{47393E3D-968E-F351-6793-4CBD65FE97CB}"/>
              </a:ext>
            </a:extLst>
          </p:cNvPr>
          <p:cNvSpPr txBox="1"/>
          <p:nvPr/>
        </p:nvSpPr>
        <p:spPr>
          <a:xfrm>
            <a:off x="1661014" y="5631300"/>
            <a:ext cx="1908402" cy="368424"/>
          </a:xfrm>
          <a:prstGeom prst="rect">
            <a:avLst/>
          </a:prstGeom>
          <a:noFill/>
        </p:spPr>
        <p:txBody>
          <a:bodyPr wrap="square" rtlCol="0">
            <a:spAutoFit/>
          </a:bodyPr>
          <a:lstStyle/>
          <a:p>
            <a:pPr algn="ctr" defTabSz="912114" eaLnBrk="0" fontAlgn="base" hangingPunct="0">
              <a:spcBef>
                <a:spcPct val="0"/>
              </a:spcBef>
              <a:spcAft>
                <a:spcPct val="0"/>
              </a:spcAft>
            </a:pPr>
            <a:r>
              <a:rPr lang="en-IN" sz="1795" b="1" dirty="0">
                <a:solidFill>
                  <a:srgbClr val="00B050"/>
                </a:solidFill>
                <a:latin typeface="Lucida Sans" panose="020B0602030504020204" pitchFamily="34" charset="0"/>
              </a:rPr>
              <a:t>LC to DC</a:t>
            </a:r>
            <a:endParaRPr lang="en-IN" sz="1397" dirty="0">
              <a:solidFill>
                <a:prstClr val="black"/>
              </a:solidFill>
              <a:latin typeface="Lucida Sans" panose="020B0602030504020204" pitchFamily="34" charset="0"/>
            </a:endParaRPr>
          </a:p>
        </p:txBody>
      </p:sp>
      <p:sp>
        <p:nvSpPr>
          <p:cNvPr id="27" name="TextBox 26">
            <a:extLst>
              <a:ext uri="{FF2B5EF4-FFF2-40B4-BE49-F238E27FC236}">
                <a16:creationId xmlns:a16="http://schemas.microsoft.com/office/drawing/2014/main" id="{8247C735-6DA9-8628-87E8-093FCBCB559E}"/>
              </a:ext>
            </a:extLst>
          </p:cNvPr>
          <p:cNvSpPr txBox="1"/>
          <p:nvPr/>
        </p:nvSpPr>
        <p:spPr>
          <a:xfrm>
            <a:off x="4397694" y="5379600"/>
            <a:ext cx="2302238" cy="583337"/>
          </a:xfrm>
          <a:prstGeom prst="rect">
            <a:avLst/>
          </a:prstGeom>
          <a:noFill/>
        </p:spPr>
        <p:txBody>
          <a:bodyPr wrap="square" rtlCol="0">
            <a:spAutoFit/>
          </a:bodyPr>
          <a:lstStyle/>
          <a:p>
            <a:pPr defTabSz="912114" eaLnBrk="0" fontAlgn="base" hangingPunct="0">
              <a:spcBef>
                <a:spcPct val="0"/>
              </a:spcBef>
              <a:spcAft>
                <a:spcPct val="0"/>
              </a:spcAft>
            </a:pPr>
            <a:r>
              <a:rPr lang="en-IN" sz="1795" b="1" dirty="0">
                <a:solidFill>
                  <a:srgbClr val="00B050"/>
                </a:solidFill>
                <a:latin typeface="Lucida Sans" panose="020B0602030504020204" pitchFamily="34" charset="0"/>
              </a:rPr>
              <a:t>DC to Customers</a:t>
            </a:r>
            <a:endParaRPr lang="en-IN" sz="1397" dirty="0">
              <a:solidFill>
                <a:prstClr val="black"/>
              </a:solidFill>
              <a:latin typeface="Lucida Sans" panose="020B0602030504020204" pitchFamily="34" charset="0"/>
            </a:endParaRPr>
          </a:p>
          <a:p>
            <a:pPr algn="ctr" defTabSz="912114" eaLnBrk="0" fontAlgn="base" hangingPunct="0">
              <a:spcBef>
                <a:spcPct val="0"/>
              </a:spcBef>
              <a:spcAft>
                <a:spcPct val="0"/>
              </a:spcAft>
            </a:pPr>
            <a:endParaRPr lang="en-IN" sz="1397" dirty="0">
              <a:solidFill>
                <a:prstClr val="black"/>
              </a:solidFill>
              <a:latin typeface="Lucida Sans" panose="020B0602030504020204" pitchFamily="34" charset="0"/>
            </a:endParaRPr>
          </a:p>
        </p:txBody>
      </p:sp>
      <p:pic>
        <p:nvPicPr>
          <p:cNvPr id="28" name="Graphic 27" descr="Factory with solid fill">
            <a:extLst>
              <a:ext uri="{FF2B5EF4-FFF2-40B4-BE49-F238E27FC236}">
                <a16:creationId xmlns:a16="http://schemas.microsoft.com/office/drawing/2014/main" id="{2A750FE1-BDD9-6459-3949-F5889D3390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427" y="5165526"/>
            <a:ext cx="2108366" cy="2147555"/>
          </a:xfrm>
          <a:prstGeom prst="rect">
            <a:avLst/>
          </a:prstGeom>
        </p:spPr>
      </p:pic>
      <p:sp>
        <p:nvSpPr>
          <p:cNvPr id="29" name="Google Shape;2708;p33">
            <a:extLst>
              <a:ext uri="{FF2B5EF4-FFF2-40B4-BE49-F238E27FC236}">
                <a16:creationId xmlns:a16="http://schemas.microsoft.com/office/drawing/2014/main" id="{A936A642-1CA8-DE2E-4A58-A60A4123BDF5}"/>
              </a:ext>
            </a:extLst>
          </p:cNvPr>
          <p:cNvSpPr/>
          <p:nvPr/>
        </p:nvSpPr>
        <p:spPr>
          <a:xfrm>
            <a:off x="3448134" y="5742104"/>
            <a:ext cx="1227608" cy="1231633"/>
          </a:xfrm>
          <a:custGeom>
            <a:avLst/>
            <a:gdLst/>
            <a:ahLst/>
            <a:cxnLst/>
            <a:rect l="l" t="t" r="r" b="b"/>
            <a:pathLst>
              <a:path w="27354" h="39963" extrusionOk="0">
                <a:moveTo>
                  <a:pt x="13677" y="0"/>
                </a:moveTo>
                <a:lnTo>
                  <a:pt x="1" y="12743"/>
                </a:lnTo>
                <a:lnTo>
                  <a:pt x="1" y="39962"/>
                </a:lnTo>
                <a:lnTo>
                  <a:pt x="27354" y="39962"/>
                </a:lnTo>
                <a:lnTo>
                  <a:pt x="27354" y="12743"/>
                </a:lnTo>
                <a:lnTo>
                  <a:pt x="13677" y="0"/>
                </a:lnTo>
                <a:close/>
              </a:path>
            </a:pathLst>
          </a:custGeom>
          <a:solidFill>
            <a:schemeClr val="tx2"/>
          </a:solidFill>
          <a:ln>
            <a:noFill/>
          </a:ln>
        </p:spPr>
        <p:txBody>
          <a:bodyPr spcFirstLastPara="1" wrap="square" lIns="91200" tIns="91200" rIns="91200" bIns="91200" anchor="ctr" anchorCtr="0">
            <a:noAutofit/>
          </a:bodyPr>
          <a:lstStyle/>
          <a:p>
            <a:pPr defTabSz="912114" eaLnBrk="0" fontAlgn="base" hangingPunct="0"/>
            <a:endParaRPr sz="1596">
              <a:solidFill>
                <a:prstClr val="black"/>
              </a:solidFill>
              <a:latin typeface="Times" charset="0"/>
            </a:endParaRPr>
          </a:p>
        </p:txBody>
      </p:sp>
      <p:pic>
        <p:nvPicPr>
          <p:cNvPr id="30" name="Graphic 29" descr="Store with solid fill">
            <a:extLst>
              <a:ext uri="{FF2B5EF4-FFF2-40B4-BE49-F238E27FC236}">
                <a16:creationId xmlns:a16="http://schemas.microsoft.com/office/drawing/2014/main" id="{96FB52F3-4D3B-F3E2-E94F-093376468A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71649" y="5447870"/>
            <a:ext cx="1795573" cy="1795573"/>
          </a:xfrm>
          <a:prstGeom prst="rect">
            <a:avLst/>
          </a:prstGeom>
        </p:spPr>
      </p:pic>
      <p:pic>
        <p:nvPicPr>
          <p:cNvPr id="32" name="Picture 10" descr="Create a simplified illustration of a logistic center. The image should depict a large warehouse structure with trucks parked at loading docks, ready for dispatch. Surrounding the warehouse, there should be various logistic elements like shipping containers, forklifts, and pallets of goods. The background should be minimal, focusing the viewer's attention on the logistic operations taking place. This image aims to provide a clear and straightforward visual representation of a logistic center's key components in the supply chain network, suitable for educational or presentation purposes.">
            <a:extLst>
              <a:ext uri="{FF2B5EF4-FFF2-40B4-BE49-F238E27FC236}">
                <a16:creationId xmlns:a16="http://schemas.microsoft.com/office/drawing/2014/main" id="{62B885E1-91F8-A1E9-7B5C-D436BB0BA8E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0168" y="15710417"/>
            <a:ext cx="2014744" cy="160178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Create a detailed illustration of a Less Than Truckload (LTL) shipping scenario, highlighting a medium-sized truck partially filled with various small to medium-sized cargo. The image should convey the concept of LTL shipping, where shipments from multiple customers are consolidated into a single truck to optimize space and costs. Include visual elements such as different types of packages, boxes, and pallets inside the truck, indicating the diversity of goods being transported. The truck should be depicted on a road or at a loading dock, showing the dynamic environment of logistics and freight transportation. Emphasize the efficiency and practicality of LTL shipments for businesses with smaller freight needs.">
            <a:extLst>
              <a:ext uri="{FF2B5EF4-FFF2-40B4-BE49-F238E27FC236}">
                <a16:creationId xmlns:a16="http://schemas.microsoft.com/office/drawing/2014/main" id="{44C5E4E2-D326-017B-BCC4-3C1A0BDFB0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1304" y="15746861"/>
            <a:ext cx="2128677" cy="162220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2" descr="Create an image of a group of car dealers standing in front of a car dealership. The dealership has a modern design with large glass windows showing cars inside. The dealers are professionally dressed in suits, smiling, and one of them is holding a key. There are no banners or signs indicating any special event, it's just a regular day at the dealership with a clear sky and sunny weather.">
            <a:extLst>
              <a:ext uri="{FF2B5EF4-FFF2-40B4-BE49-F238E27FC236}">
                <a16:creationId xmlns:a16="http://schemas.microsoft.com/office/drawing/2014/main" id="{92F59051-80DA-5951-C369-7BF91C48821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66652" y="15807648"/>
            <a:ext cx="1926019" cy="159373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63AC82E-803D-735F-C76A-CCE469BAD282}"/>
              </a:ext>
            </a:extLst>
          </p:cNvPr>
          <p:cNvSpPr/>
          <p:nvPr/>
        </p:nvSpPr>
        <p:spPr bwMode="auto">
          <a:xfrm>
            <a:off x="330863" y="18328343"/>
            <a:ext cx="7472296" cy="1094824"/>
          </a:xfrm>
          <a:prstGeom prst="rect">
            <a:avLst/>
          </a:prstGeom>
          <a:noFill/>
          <a:ln w="28575" cap="flat" cmpd="sng" algn="ctr">
            <a:solidFill>
              <a:schemeClr val="tx1"/>
            </a:solidFill>
            <a:prstDash val="sysDot"/>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36" name="Rectangle 35">
            <a:extLst>
              <a:ext uri="{FF2B5EF4-FFF2-40B4-BE49-F238E27FC236}">
                <a16:creationId xmlns:a16="http://schemas.microsoft.com/office/drawing/2014/main" id="{C6C15340-6CBE-22E0-8CB7-06B75EB37C88}"/>
              </a:ext>
            </a:extLst>
          </p:cNvPr>
          <p:cNvSpPr/>
          <p:nvPr/>
        </p:nvSpPr>
        <p:spPr bwMode="auto">
          <a:xfrm>
            <a:off x="330862" y="18052426"/>
            <a:ext cx="7499200" cy="556412"/>
          </a:xfrm>
          <a:prstGeom prst="rect">
            <a:avLst/>
          </a:prstGeom>
          <a:solidFill>
            <a:srgbClr val="CFB991"/>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US" sz="2394" b="1" dirty="0">
                <a:solidFill>
                  <a:prstClr val="black"/>
                </a:solidFill>
                <a:latin typeface="Lucida Sans" panose="020B0602030504020204" pitchFamily="34" charset="77"/>
              </a:rPr>
              <a:t>Potential Benefit</a:t>
            </a:r>
          </a:p>
        </p:txBody>
      </p:sp>
      <p:sp>
        <p:nvSpPr>
          <p:cNvPr id="37" name="TextBox 36">
            <a:extLst>
              <a:ext uri="{FF2B5EF4-FFF2-40B4-BE49-F238E27FC236}">
                <a16:creationId xmlns:a16="http://schemas.microsoft.com/office/drawing/2014/main" id="{CB66D22D-A956-61DF-666A-86728E754B38}"/>
              </a:ext>
            </a:extLst>
          </p:cNvPr>
          <p:cNvSpPr txBox="1"/>
          <p:nvPr/>
        </p:nvSpPr>
        <p:spPr>
          <a:xfrm>
            <a:off x="553038" y="18701397"/>
            <a:ext cx="3450072" cy="706145"/>
          </a:xfrm>
          <a:prstGeom prst="rect">
            <a:avLst/>
          </a:prstGeom>
          <a:noFill/>
        </p:spPr>
        <p:txBody>
          <a:bodyPr wrap="square" rtlCol="0">
            <a:spAutoFit/>
          </a:bodyPr>
          <a:lstStyle/>
          <a:p>
            <a:pPr marL="285036" indent="-285036" defTabSz="912114" eaLnBrk="0" fontAlgn="base" hangingPunct="0">
              <a:spcBef>
                <a:spcPct val="0"/>
              </a:spcBef>
              <a:spcAft>
                <a:spcPct val="0"/>
              </a:spcAft>
              <a:buFont typeface="Wingdings" pitchFamily="2" charset="2"/>
              <a:buChar char="ü"/>
            </a:pPr>
            <a:r>
              <a:rPr lang="en-US" sz="1995" dirty="0">
                <a:solidFill>
                  <a:prstClr val="black"/>
                </a:solidFill>
                <a:latin typeface="Lucida Sans" panose="020B0602030504020204" pitchFamily="34" charset="77"/>
              </a:rPr>
              <a:t>Reduced logistic cost</a:t>
            </a:r>
          </a:p>
          <a:p>
            <a:pPr marL="285036" indent="-285036" defTabSz="912114" eaLnBrk="0" fontAlgn="base" hangingPunct="0">
              <a:spcBef>
                <a:spcPct val="0"/>
              </a:spcBef>
              <a:spcAft>
                <a:spcPct val="0"/>
              </a:spcAft>
              <a:buFont typeface="Wingdings" pitchFamily="2" charset="2"/>
              <a:buChar char="ü"/>
            </a:pPr>
            <a:r>
              <a:rPr lang="en-US" sz="1995" dirty="0">
                <a:solidFill>
                  <a:prstClr val="black"/>
                </a:solidFill>
                <a:latin typeface="Lucida Sans" panose="020B0602030504020204" pitchFamily="34" charset="77"/>
              </a:rPr>
              <a:t>Lower delivery time</a:t>
            </a:r>
          </a:p>
        </p:txBody>
      </p:sp>
      <p:sp>
        <p:nvSpPr>
          <p:cNvPr id="38" name="Rectangle 37">
            <a:extLst>
              <a:ext uri="{FF2B5EF4-FFF2-40B4-BE49-F238E27FC236}">
                <a16:creationId xmlns:a16="http://schemas.microsoft.com/office/drawing/2014/main" id="{6116FFBF-A766-4542-4EF8-819594F26045}"/>
              </a:ext>
            </a:extLst>
          </p:cNvPr>
          <p:cNvSpPr/>
          <p:nvPr/>
        </p:nvSpPr>
        <p:spPr bwMode="auto">
          <a:xfrm>
            <a:off x="330862" y="14950081"/>
            <a:ext cx="7476079" cy="556412"/>
          </a:xfrm>
          <a:prstGeom prst="rect">
            <a:avLst/>
          </a:prstGeom>
          <a:solidFill>
            <a:srgbClr val="CFB991"/>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US" sz="2394" b="1" dirty="0">
                <a:solidFill>
                  <a:prstClr val="black"/>
                </a:solidFill>
                <a:latin typeface="Lucida Sans" panose="020B0602030504020204" pitchFamily="34" charset="77"/>
              </a:rPr>
              <a:t>Stakeholders</a:t>
            </a:r>
          </a:p>
        </p:txBody>
      </p:sp>
      <p:sp>
        <p:nvSpPr>
          <p:cNvPr id="39" name="Rectangle 38">
            <a:extLst>
              <a:ext uri="{FF2B5EF4-FFF2-40B4-BE49-F238E27FC236}">
                <a16:creationId xmlns:a16="http://schemas.microsoft.com/office/drawing/2014/main" id="{BFC09916-4600-13A6-6249-52884E3656EB}"/>
              </a:ext>
            </a:extLst>
          </p:cNvPr>
          <p:cNvSpPr/>
          <p:nvPr/>
        </p:nvSpPr>
        <p:spPr bwMode="auto">
          <a:xfrm>
            <a:off x="293812" y="11955426"/>
            <a:ext cx="7536251" cy="556412"/>
          </a:xfrm>
          <a:prstGeom prst="rect">
            <a:avLst/>
          </a:prstGeom>
          <a:solidFill>
            <a:srgbClr val="DEC699"/>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US" sz="2394" b="1" dirty="0">
                <a:solidFill>
                  <a:prstClr val="black"/>
                </a:solidFill>
                <a:latin typeface="Lucida Sans" panose="020B0602030504020204" pitchFamily="34" charset="77"/>
              </a:rPr>
              <a:t>Constraints</a:t>
            </a:r>
          </a:p>
        </p:txBody>
      </p:sp>
      <p:sp>
        <p:nvSpPr>
          <p:cNvPr id="40" name="Text Box 103">
            <a:extLst>
              <a:ext uri="{FF2B5EF4-FFF2-40B4-BE49-F238E27FC236}">
                <a16:creationId xmlns:a16="http://schemas.microsoft.com/office/drawing/2014/main" id="{65C7266C-37AB-4266-B1E1-A14A6E403366}"/>
              </a:ext>
            </a:extLst>
          </p:cNvPr>
          <p:cNvSpPr txBox="1">
            <a:spLocks noChangeArrowheads="1"/>
          </p:cNvSpPr>
          <p:nvPr/>
        </p:nvSpPr>
        <p:spPr bwMode="auto">
          <a:xfrm>
            <a:off x="242271" y="1654007"/>
            <a:ext cx="7691950" cy="757732"/>
          </a:xfrm>
          <a:prstGeom prst="rect">
            <a:avLst/>
          </a:prstGeom>
          <a:solidFill>
            <a:schemeClr val="tx1"/>
          </a:solidFill>
          <a:ln>
            <a:noFill/>
          </a:ln>
          <a:effectLst/>
        </p:spPr>
        <p:txBody>
          <a:bodyPr lIns="104246" tIns="104246" rIns="104246" bIns="104246" anchor="ctr" anchorCtr="1"/>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defTabSz="1013460" eaLnBrk="0" fontAlgn="base" hangingPunct="0">
              <a:spcBef>
                <a:spcPct val="20000"/>
              </a:spcBef>
              <a:spcAft>
                <a:spcPct val="0"/>
              </a:spcAft>
            </a:pPr>
            <a:r>
              <a:rPr lang="en-GB" altLang="en-US" sz="2993" b="1" spc="599" dirty="0">
                <a:solidFill>
                  <a:prstClr val="white"/>
                </a:solidFill>
                <a:latin typeface="Lucida Sans" panose="020B0602030504020204" pitchFamily="34" charset="0"/>
              </a:rPr>
              <a:t>Business Problem Framing</a:t>
            </a:r>
          </a:p>
        </p:txBody>
      </p:sp>
      <p:pic>
        <p:nvPicPr>
          <p:cNvPr id="70" name="Picture 26" descr="168,800+ Pushing Stock Illustrations, Royalty-Free Vector ...">
            <a:extLst>
              <a:ext uri="{FF2B5EF4-FFF2-40B4-BE49-F238E27FC236}">
                <a16:creationId xmlns:a16="http://schemas.microsoft.com/office/drawing/2014/main" id="{7EFFB10D-B88C-8423-7BAA-175ECE7FE90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73128" y="15266391"/>
            <a:ext cx="1449290" cy="1030132"/>
          </a:xfrm>
          <a:prstGeom prst="rect">
            <a:avLst/>
          </a:prstGeom>
          <a:noFill/>
          <a:extLst>
            <a:ext uri="{909E8E84-426E-40DD-AFC4-6F175D3DCCD1}">
              <a14:hiddenFill xmlns:a14="http://schemas.microsoft.com/office/drawing/2010/main">
                <a:solidFill>
                  <a:srgbClr val="FFFFFF"/>
                </a:solidFill>
              </a14:hiddenFill>
            </a:ext>
          </a:extLst>
        </p:spPr>
      </p:pic>
      <p:sp>
        <p:nvSpPr>
          <p:cNvPr id="71" name="Text Box 103">
            <a:extLst>
              <a:ext uri="{FF2B5EF4-FFF2-40B4-BE49-F238E27FC236}">
                <a16:creationId xmlns:a16="http://schemas.microsoft.com/office/drawing/2014/main" id="{5215D9FC-71D9-6B02-9D05-2985A92BC2CA}"/>
              </a:ext>
            </a:extLst>
          </p:cNvPr>
          <p:cNvSpPr txBox="1">
            <a:spLocks noChangeArrowheads="1"/>
          </p:cNvSpPr>
          <p:nvPr/>
        </p:nvSpPr>
        <p:spPr bwMode="auto">
          <a:xfrm>
            <a:off x="8550904" y="14043142"/>
            <a:ext cx="9121510" cy="555789"/>
          </a:xfrm>
          <a:prstGeom prst="rect">
            <a:avLst/>
          </a:prstGeom>
          <a:solidFill>
            <a:srgbClr val="DEC699"/>
          </a:solidFill>
          <a:ln>
            <a:noFill/>
          </a:ln>
          <a:effectLst/>
        </p:spPr>
        <p:txBody>
          <a:bodyPr lIns="104246" tIns="104246" rIns="104246" bIns="104246" anchor="ctr" anchorCtr="1"/>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defTabSz="1013460" eaLnBrk="0" fontAlgn="base" hangingPunct="0">
              <a:spcBef>
                <a:spcPct val="20000"/>
              </a:spcBef>
              <a:spcAft>
                <a:spcPct val="0"/>
              </a:spcAft>
            </a:pPr>
            <a:r>
              <a:rPr lang="en-GB" altLang="en-US" sz="2993" b="1" spc="599" dirty="0">
                <a:solidFill>
                  <a:prstClr val="black"/>
                </a:solidFill>
                <a:latin typeface="Lucida Sans" panose="020B0602030504020204" pitchFamily="34" charset="0"/>
              </a:rPr>
              <a:t>Service Cost Optimisation</a:t>
            </a:r>
          </a:p>
        </p:txBody>
      </p:sp>
      <p:sp>
        <p:nvSpPr>
          <p:cNvPr id="72" name="Google Shape;1569;p45">
            <a:extLst>
              <a:ext uri="{FF2B5EF4-FFF2-40B4-BE49-F238E27FC236}">
                <a16:creationId xmlns:a16="http://schemas.microsoft.com/office/drawing/2014/main" id="{41BD0021-4FB2-1A26-C05A-29D1A13764A8}"/>
              </a:ext>
            </a:extLst>
          </p:cNvPr>
          <p:cNvSpPr/>
          <p:nvPr/>
        </p:nvSpPr>
        <p:spPr>
          <a:xfrm>
            <a:off x="8734840" y="14835036"/>
            <a:ext cx="2872917" cy="3411589"/>
          </a:xfrm>
          <a:prstGeom prst="triangle">
            <a:avLst>
              <a:gd name="adj" fmla="val 50000"/>
            </a:avLst>
          </a:prstGeom>
          <a:solidFill>
            <a:srgbClr val="1E35A1"/>
          </a:solidFill>
          <a:ln>
            <a:noFill/>
          </a:ln>
        </p:spPr>
        <p:txBody>
          <a:bodyPr spcFirstLastPara="1" wrap="square" lIns="91200" tIns="91200" rIns="91200" bIns="91200" anchor="ctr" anchorCtr="0">
            <a:noAutofit/>
          </a:bodyPr>
          <a:lstStyle/>
          <a:p>
            <a:pPr defTabSz="912114">
              <a:buClr>
                <a:srgbClr val="000000"/>
              </a:buClr>
              <a:defRPr/>
            </a:pPr>
            <a:endParaRPr sz="1397" kern="0">
              <a:solidFill>
                <a:srgbClr val="000000"/>
              </a:solidFill>
              <a:latin typeface="Arial"/>
              <a:cs typeface="Arial"/>
              <a:sym typeface="Arial"/>
            </a:endParaRPr>
          </a:p>
        </p:txBody>
      </p:sp>
      <p:sp>
        <p:nvSpPr>
          <p:cNvPr id="73" name="Google Shape;1570;p45">
            <a:extLst>
              <a:ext uri="{FF2B5EF4-FFF2-40B4-BE49-F238E27FC236}">
                <a16:creationId xmlns:a16="http://schemas.microsoft.com/office/drawing/2014/main" id="{65F4B3BC-E340-4E2A-AD1B-13E52F11BE03}"/>
              </a:ext>
            </a:extLst>
          </p:cNvPr>
          <p:cNvSpPr/>
          <p:nvPr/>
        </p:nvSpPr>
        <p:spPr>
          <a:xfrm>
            <a:off x="10127661" y="15531518"/>
            <a:ext cx="2872917" cy="2812662"/>
          </a:xfrm>
          <a:prstGeom prst="triangle">
            <a:avLst>
              <a:gd name="adj" fmla="val 50000"/>
            </a:avLst>
          </a:prstGeom>
          <a:solidFill>
            <a:schemeClr val="bg1">
              <a:lumMod val="65000"/>
            </a:schemeClr>
          </a:solidFill>
          <a:ln>
            <a:noFill/>
          </a:ln>
        </p:spPr>
        <p:txBody>
          <a:bodyPr spcFirstLastPara="1" wrap="square" lIns="91200" tIns="91200" rIns="91200" bIns="91200" anchor="ctr" anchorCtr="0">
            <a:noAutofit/>
          </a:bodyPr>
          <a:lstStyle/>
          <a:p>
            <a:pPr defTabSz="912114">
              <a:buClr>
                <a:srgbClr val="000000"/>
              </a:buClr>
              <a:defRPr/>
            </a:pPr>
            <a:endParaRPr sz="1397" kern="0">
              <a:solidFill>
                <a:srgbClr val="000000"/>
              </a:solidFill>
              <a:latin typeface="Arial"/>
              <a:cs typeface="Arial"/>
              <a:sym typeface="Arial"/>
            </a:endParaRPr>
          </a:p>
        </p:txBody>
      </p:sp>
      <p:sp>
        <p:nvSpPr>
          <p:cNvPr id="74" name="Google Shape;1571;p45">
            <a:extLst>
              <a:ext uri="{FF2B5EF4-FFF2-40B4-BE49-F238E27FC236}">
                <a16:creationId xmlns:a16="http://schemas.microsoft.com/office/drawing/2014/main" id="{2BB716EC-D1BE-5419-A58F-EA67DAF5D787}"/>
              </a:ext>
            </a:extLst>
          </p:cNvPr>
          <p:cNvSpPr/>
          <p:nvPr/>
        </p:nvSpPr>
        <p:spPr>
          <a:xfrm>
            <a:off x="11208467" y="16352071"/>
            <a:ext cx="2914887" cy="2082865"/>
          </a:xfrm>
          <a:prstGeom prst="triangle">
            <a:avLst>
              <a:gd name="adj" fmla="val 50000"/>
            </a:avLst>
          </a:prstGeom>
          <a:solidFill>
            <a:schemeClr val="bg1">
              <a:lumMod val="75000"/>
            </a:schemeClr>
          </a:solidFill>
          <a:ln>
            <a:noFill/>
          </a:ln>
        </p:spPr>
        <p:txBody>
          <a:bodyPr spcFirstLastPara="1" wrap="square" lIns="91200" tIns="91200" rIns="91200" bIns="91200" anchor="ctr" anchorCtr="0">
            <a:noAutofit/>
          </a:bodyPr>
          <a:lstStyle/>
          <a:p>
            <a:pPr defTabSz="912114">
              <a:buClr>
                <a:srgbClr val="000000"/>
              </a:buClr>
              <a:defRPr/>
            </a:pPr>
            <a:endParaRPr sz="1397" kern="0">
              <a:solidFill>
                <a:srgbClr val="000000"/>
              </a:solidFill>
              <a:latin typeface="Arial"/>
              <a:cs typeface="Arial"/>
              <a:sym typeface="Arial"/>
            </a:endParaRPr>
          </a:p>
        </p:txBody>
      </p:sp>
      <p:sp>
        <p:nvSpPr>
          <p:cNvPr id="75" name="Google Shape;1572;p45">
            <a:extLst>
              <a:ext uri="{FF2B5EF4-FFF2-40B4-BE49-F238E27FC236}">
                <a16:creationId xmlns:a16="http://schemas.microsoft.com/office/drawing/2014/main" id="{59F78183-29AD-6477-2239-1AB38FACBA4B}"/>
              </a:ext>
            </a:extLst>
          </p:cNvPr>
          <p:cNvSpPr/>
          <p:nvPr/>
        </p:nvSpPr>
        <p:spPr>
          <a:xfrm>
            <a:off x="12459083" y="17104705"/>
            <a:ext cx="2914887" cy="1364635"/>
          </a:xfrm>
          <a:prstGeom prst="triangle">
            <a:avLst>
              <a:gd name="adj" fmla="val 50000"/>
            </a:avLst>
          </a:prstGeom>
          <a:solidFill>
            <a:schemeClr val="bg1">
              <a:lumMod val="85000"/>
            </a:schemeClr>
          </a:solidFill>
          <a:ln>
            <a:noFill/>
          </a:ln>
        </p:spPr>
        <p:txBody>
          <a:bodyPr spcFirstLastPara="1" wrap="square" lIns="91200" tIns="91200" rIns="91200" bIns="91200" anchor="ctr" anchorCtr="0">
            <a:noAutofit/>
          </a:bodyPr>
          <a:lstStyle/>
          <a:p>
            <a:pPr defTabSz="912114">
              <a:buClr>
                <a:srgbClr val="000000"/>
              </a:buClr>
            </a:pPr>
            <a:endParaRPr sz="1397" kern="0">
              <a:solidFill>
                <a:srgbClr val="000000"/>
              </a:solidFill>
              <a:latin typeface="Arial"/>
              <a:cs typeface="Arial"/>
              <a:sym typeface="Arial"/>
            </a:endParaRPr>
          </a:p>
        </p:txBody>
      </p:sp>
      <p:sp>
        <p:nvSpPr>
          <p:cNvPr id="76" name="Google Shape;1573;p45">
            <a:extLst>
              <a:ext uri="{FF2B5EF4-FFF2-40B4-BE49-F238E27FC236}">
                <a16:creationId xmlns:a16="http://schemas.microsoft.com/office/drawing/2014/main" id="{6BCE1CCE-7B79-9BDD-79F5-08AD52ACB619}"/>
              </a:ext>
            </a:extLst>
          </p:cNvPr>
          <p:cNvSpPr/>
          <p:nvPr/>
        </p:nvSpPr>
        <p:spPr>
          <a:xfrm>
            <a:off x="13946005" y="17856955"/>
            <a:ext cx="2914887" cy="707456"/>
          </a:xfrm>
          <a:prstGeom prst="triangle">
            <a:avLst>
              <a:gd name="adj" fmla="val 50000"/>
            </a:avLst>
          </a:prstGeom>
          <a:solidFill>
            <a:srgbClr val="00B0F0"/>
          </a:solidFill>
          <a:ln>
            <a:noFill/>
          </a:ln>
        </p:spPr>
        <p:txBody>
          <a:bodyPr spcFirstLastPara="1" wrap="square" lIns="91200" tIns="91200" rIns="91200" bIns="91200" anchor="ctr" anchorCtr="0">
            <a:noAutofit/>
          </a:bodyPr>
          <a:lstStyle/>
          <a:p>
            <a:pPr defTabSz="912114">
              <a:buClr>
                <a:srgbClr val="000000"/>
              </a:buClr>
              <a:defRPr/>
            </a:pPr>
            <a:endParaRPr sz="1397" kern="0">
              <a:solidFill>
                <a:srgbClr val="000000"/>
              </a:solidFill>
              <a:latin typeface="Arial"/>
              <a:cs typeface="Arial"/>
              <a:sym typeface="Arial"/>
            </a:endParaRPr>
          </a:p>
        </p:txBody>
      </p:sp>
      <p:sp>
        <p:nvSpPr>
          <p:cNvPr id="77" name="TextBox 76">
            <a:extLst>
              <a:ext uri="{FF2B5EF4-FFF2-40B4-BE49-F238E27FC236}">
                <a16:creationId xmlns:a16="http://schemas.microsoft.com/office/drawing/2014/main" id="{B2496899-DB4C-7CAC-FF62-610EFFFB88C9}"/>
              </a:ext>
            </a:extLst>
          </p:cNvPr>
          <p:cNvSpPr txBox="1"/>
          <p:nvPr/>
        </p:nvSpPr>
        <p:spPr>
          <a:xfrm>
            <a:off x="9680167" y="16473068"/>
            <a:ext cx="1245059" cy="583337"/>
          </a:xfrm>
          <a:prstGeom prst="rect">
            <a:avLst/>
          </a:prstGeom>
          <a:noFill/>
        </p:spPr>
        <p:txBody>
          <a:bodyPr wrap="square" rtlCol="0">
            <a:spAutoFit/>
          </a:bodyPr>
          <a:lstStyle/>
          <a:p>
            <a:pPr defTabSz="912114" eaLnBrk="0" fontAlgn="base" hangingPunct="0">
              <a:spcBef>
                <a:spcPct val="0"/>
              </a:spcBef>
              <a:spcAft>
                <a:spcPct val="0"/>
              </a:spcAft>
            </a:pPr>
            <a:r>
              <a:rPr lang="en-US" sz="3192" dirty="0">
                <a:solidFill>
                  <a:prstClr val="white"/>
                </a:solidFill>
                <a:latin typeface="Lucida Sans" panose="020B0602030504020204" pitchFamily="34" charset="77"/>
              </a:rPr>
              <a:t>922</a:t>
            </a:r>
          </a:p>
        </p:txBody>
      </p:sp>
      <p:sp>
        <p:nvSpPr>
          <p:cNvPr id="78" name="TextBox 77">
            <a:extLst>
              <a:ext uri="{FF2B5EF4-FFF2-40B4-BE49-F238E27FC236}">
                <a16:creationId xmlns:a16="http://schemas.microsoft.com/office/drawing/2014/main" id="{0524C530-CDEC-D2B6-955A-30EF39C5E12B}"/>
              </a:ext>
            </a:extLst>
          </p:cNvPr>
          <p:cNvSpPr txBox="1"/>
          <p:nvPr/>
        </p:nvSpPr>
        <p:spPr>
          <a:xfrm>
            <a:off x="11037027" y="17034839"/>
            <a:ext cx="1245059" cy="460530"/>
          </a:xfrm>
          <a:prstGeom prst="rect">
            <a:avLst/>
          </a:prstGeom>
          <a:noFill/>
        </p:spPr>
        <p:txBody>
          <a:bodyPr wrap="square" rtlCol="0">
            <a:spAutoFit/>
          </a:bodyPr>
          <a:lstStyle/>
          <a:p>
            <a:pPr defTabSz="912114" eaLnBrk="0" fontAlgn="base" hangingPunct="0">
              <a:spcBef>
                <a:spcPct val="0"/>
              </a:spcBef>
              <a:spcAft>
                <a:spcPct val="0"/>
              </a:spcAft>
            </a:pPr>
            <a:r>
              <a:rPr lang="en-US" sz="2394" dirty="0">
                <a:solidFill>
                  <a:prstClr val="black"/>
                </a:solidFill>
                <a:latin typeface="Lucida Sans" panose="020B0602030504020204" pitchFamily="34" charset="77"/>
              </a:rPr>
              <a:t>178</a:t>
            </a:r>
          </a:p>
        </p:txBody>
      </p:sp>
      <p:sp>
        <p:nvSpPr>
          <p:cNvPr id="79" name="TextBox 78">
            <a:extLst>
              <a:ext uri="{FF2B5EF4-FFF2-40B4-BE49-F238E27FC236}">
                <a16:creationId xmlns:a16="http://schemas.microsoft.com/office/drawing/2014/main" id="{DAEC4B29-AC72-98D8-4A25-FC362461CAEE}"/>
              </a:ext>
            </a:extLst>
          </p:cNvPr>
          <p:cNvSpPr txBox="1"/>
          <p:nvPr/>
        </p:nvSpPr>
        <p:spPr>
          <a:xfrm>
            <a:off x="12373943" y="17575113"/>
            <a:ext cx="1245059" cy="460530"/>
          </a:xfrm>
          <a:prstGeom prst="rect">
            <a:avLst/>
          </a:prstGeom>
          <a:noFill/>
        </p:spPr>
        <p:txBody>
          <a:bodyPr wrap="square" rtlCol="0">
            <a:spAutoFit/>
          </a:bodyPr>
          <a:lstStyle/>
          <a:p>
            <a:pPr defTabSz="912114" eaLnBrk="0" fontAlgn="base" hangingPunct="0">
              <a:spcBef>
                <a:spcPct val="0"/>
              </a:spcBef>
              <a:spcAft>
                <a:spcPct val="0"/>
              </a:spcAft>
            </a:pPr>
            <a:r>
              <a:rPr lang="en-US" sz="2394" dirty="0">
                <a:solidFill>
                  <a:prstClr val="black"/>
                </a:solidFill>
                <a:latin typeface="Lucida Sans" panose="020B0602030504020204" pitchFamily="34" charset="77"/>
              </a:rPr>
              <a:t>241</a:t>
            </a:r>
          </a:p>
        </p:txBody>
      </p:sp>
      <p:sp>
        <p:nvSpPr>
          <p:cNvPr id="80" name="TextBox 79">
            <a:extLst>
              <a:ext uri="{FF2B5EF4-FFF2-40B4-BE49-F238E27FC236}">
                <a16:creationId xmlns:a16="http://schemas.microsoft.com/office/drawing/2014/main" id="{C0E8733A-D4FE-B3E3-18DE-8FE519E61B27}"/>
              </a:ext>
            </a:extLst>
          </p:cNvPr>
          <p:cNvSpPr txBox="1"/>
          <p:nvPr/>
        </p:nvSpPr>
        <p:spPr>
          <a:xfrm>
            <a:off x="13735421" y="17755714"/>
            <a:ext cx="1245059" cy="460530"/>
          </a:xfrm>
          <a:prstGeom prst="rect">
            <a:avLst/>
          </a:prstGeom>
          <a:noFill/>
        </p:spPr>
        <p:txBody>
          <a:bodyPr wrap="square" rtlCol="0">
            <a:spAutoFit/>
          </a:bodyPr>
          <a:lstStyle/>
          <a:p>
            <a:pPr defTabSz="912114" eaLnBrk="0" fontAlgn="base" hangingPunct="0">
              <a:spcBef>
                <a:spcPct val="0"/>
              </a:spcBef>
              <a:spcAft>
                <a:spcPct val="0"/>
              </a:spcAft>
            </a:pPr>
            <a:r>
              <a:rPr lang="en-US" sz="2394" dirty="0">
                <a:solidFill>
                  <a:prstClr val="black"/>
                </a:solidFill>
                <a:latin typeface="Lucida Sans" panose="020B0602030504020204" pitchFamily="34" charset="77"/>
              </a:rPr>
              <a:t>485</a:t>
            </a:r>
          </a:p>
        </p:txBody>
      </p:sp>
      <p:sp>
        <p:nvSpPr>
          <p:cNvPr id="81" name="TextBox 80">
            <a:extLst>
              <a:ext uri="{FF2B5EF4-FFF2-40B4-BE49-F238E27FC236}">
                <a16:creationId xmlns:a16="http://schemas.microsoft.com/office/drawing/2014/main" id="{8B41E0F6-2DB0-F212-3459-F670C16A4A0E}"/>
              </a:ext>
            </a:extLst>
          </p:cNvPr>
          <p:cNvSpPr txBox="1"/>
          <p:nvPr/>
        </p:nvSpPr>
        <p:spPr>
          <a:xfrm>
            <a:off x="14949272" y="18091004"/>
            <a:ext cx="1245059" cy="460530"/>
          </a:xfrm>
          <a:prstGeom prst="rect">
            <a:avLst/>
          </a:prstGeom>
          <a:noFill/>
        </p:spPr>
        <p:txBody>
          <a:bodyPr wrap="square" rtlCol="0">
            <a:spAutoFit/>
          </a:bodyPr>
          <a:lstStyle/>
          <a:p>
            <a:pPr defTabSz="912114" eaLnBrk="0" fontAlgn="base" hangingPunct="0">
              <a:spcBef>
                <a:spcPct val="0"/>
              </a:spcBef>
              <a:spcAft>
                <a:spcPct val="0"/>
              </a:spcAft>
            </a:pPr>
            <a:r>
              <a:rPr lang="en-US" sz="2394" dirty="0">
                <a:solidFill>
                  <a:prstClr val="white"/>
                </a:solidFill>
                <a:latin typeface="Lucida Sans" panose="020B0602030504020204" pitchFamily="34" charset="77"/>
              </a:rPr>
              <a:t>1317</a:t>
            </a:r>
          </a:p>
        </p:txBody>
      </p:sp>
      <p:sp>
        <p:nvSpPr>
          <p:cNvPr id="82" name="TextBox 81">
            <a:extLst>
              <a:ext uri="{FF2B5EF4-FFF2-40B4-BE49-F238E27FC236}">
                <a16:creationId xmlns:a16="http://schemas.microsoft.com/office/drawing/2014/main" id="{31636103-07FF-70E7-3C8A-F9485FCE7098}"/>
              </a:ext>
            </a:extLst>
          </p:cNvPr>
          <p:cNvSpPr txBox="1"/>
          <p:nvPr/>
        </p:nvSpPr>
        <p:spPr>
          <a:xfrm>
            <a:off x="10489079" y="15118983"/>
            <a:ext cx="1266876" cy="460530"/>
          </a:xfrm>
          <a:prstGeom prst="rect">
            <a:avLst/>
          </a:prstGeom>
          <a:noFill/>
        </p:spPr>
        <p:txBody>
          <a:bodyPr wrap="square" rtlCol="0">
            <a:spAutoFit/>
          </a:bodyPr>
          <a:lstStyle/>
          <a:p>
            <a:pPr defTabSz="912114" eaLnBrk="0" fontAlgn="base" hangingPunct="0">
              <a:spcBef>
                <a:spcPct val="0"/>
              </a:spcBef>
              <a:spcAft>
                <a:spcPct val="0"/>
              </a:spcAft>
            </a:pPr>
            <a:r>
              <a:rPr lang="en-US" sz="2394" b="1" dirty="0">
                <a:solidFill>
                  <a:srgbClr val="FF0000"/>
                </a:solidFill>
                <a:latin typeface="Lucida Sans" panose="020B0602030504020204" pitchFamily="34" charset="77"/>
              </a:rPr>
              <a:t>&gt;$5.00</a:t>
            </a:r>
          </a:p>
        </p:txBody>
      </p:sp>
      <p:sp>
        <p:nvSpPr>
          <p:cNvPr id="83" name="TextBox 82">
            <a:extLst>
              <a:ext uri="{FF2B5EF4-FFF2-40B4-BE49-F238E27FC236}">
                <a16:creationId xmlns:a16="http://schemas.microsoft.com/office/drawing/2014/main" id="{ECD56141-E64F-4C67-58B4-0D70C8800A2F}"/>
              </a:ext>
            </a:extLst>
          </p:cNvPr>
          <p:cNvSpPr txBox="1"/>
          <p:nvPr/>
        </p:nvSpPr>
        <p:spPr>
          <a:xfrm>
            <a:off x="11698527" y="15741736"/>
            <a:ext cx="2499924" cy="399126"/>
          </a:xfrm>
          <a:prstGeom prst="rect">
            <a:avLst/>
          </a:prstGeom>
          <a:noFill/>
        </p:spPr>
        <p:txBody>
          <a:bodyPr wrap="square" rtlCol="0">
            <a:spAutoFit/>
          </a:bodyPr>
          <a:lstStyle/>
          <a:p>
            <a:pPr defTabSz="912114" eaLnBrk="0" fontAlgn="base" hangingPunct="0">
              <a:spcBef>
                <a:spcPct val="0"/>
              </a:spcBef>
              <a:spcAft>
                <a:spcPct val="0"/>
              </a:spcAft>
            </a:pPr>
            <a:r>
              <a:rPr lang="en-US" sz="1995" dirty="0">
                <a:solidFill>
                  <a:prstClr val="black"/>
                </a:solidFill>
                <a:latin typeface="Lucida Sans" panose="020B0602030504020204" pitchFamily="34" charset="77"/>
              </a:rPr>
              <a:t>$4.00 – $4.99</a:t>
            </a:r>
          </a:p>
        </p:txBody>
      </p:sp>
      <p:sp>
        <p:nvSpPr>
          <p:cNvPr id="84" name="TextBox 83">
            <a:extLst>
              <a:ext uri="{FF2B5EF4-FFF2-40B4-BE49-F238E27FC236}">
                <a16:creationId xmlns:a16="http://schemas.microsoft.com/office/drawing/2014/main" id="{0306C345-B24D-9967-21A3-13084E0E1920}"/>
              </a:ext>
            </a:extLst>
          </p:cNvPr>
          <p:cNvSpPr txBox="1"/>
          <p:nvPr/>
        </p:nvSpPr>
        <p:spPr>
          <a:xfrm>
            <a:off x="13227924" y="16371058"/>
            <a:ext cx="2693146" cy="399126"/>
          </a:xfrm>
          <a:prstGeom prst="rect">
            <a:avLst/>
          </a:prstGeom>
          <a:noFill/>
        </p:spPr>
        <p:txBody>
          <a:bodyPr wrap="square" rtlCol="0">
            <a:spAutoFit/>
          </a:bodyPr>
          <a:lstStyle/>
          <a:p>
            <a:pPr defTabSz="912114" eaLnBrk="0" fontAlgn="base" hangingPunct="0">
              <a:spcBef>
                <a:spcPct val="0"/>
              </a:spcBef>
              <a:spcAft>
                <a:spcPct val="0"/>
              </a:spcAft>
            </a:pPr>
            <a:r>
              <a:rPr lang="en-US" sz="1995" dirty="0">
                <a:solidFill>
                  <a:prstClr val="black"/>
                </a:solidFill>
                <a:latin typeface="Lucida Sans" panose="020B0602030504020204" pitchFamily="34" charset="77"/>
              </a:rPr>
              <a:t>$3.00 – $3.99</a:t>
            </a:r>
          </a:p>
        </p:txBody>
      </p:sp>
      <p:sp>
        <p:nvSpPr>
          <p:cNvPr id="85" name="TextBox 84">
            <a:extLst>
              <a:ext uri="{FF2B5EF4-FFF2-40B4-BE49-F238E27FC236}">
                <a16:creationId xmlns:a16="http://schemas.microsoft.com/office/drawing/2014/main" id="{AA78D3D3-5381-F6BF-E6AC-C590256A43C0}"/>
              </a:ext>
            </a:extLst>
          </p:cNvPr>
          <p:cNvSpPr txBox="1"/>
          <p:nvPr/>
        </p:nvSpPr>
        <p:spPr>
          <a:xfrm>
            <a:off x="14579135" y="17046354"/>
            <a:ext cx="1991037" cy="399126"/>
          </a:xfrm>
          <a:prstGeom prst="rect">
            <a:avLst/>
          </a:prstGeom>
          <a:noFill/>
        </p:spPr>
        <p:txBody>
          <a:bodyPr wrap="square" rtlCol="0">
            <a:spAutoFit/>
          </a:bodyPr>
          <a:lstStyle/>
          <a:p>
            <a:pPr defTabSz="912114" eaLnBrk="0" fontAlgn="base" hangingPunct="0">
              <a:spcBef>
                <a:spcPct val="0"/>
              </a:spcBef>
              <a:spcAft>
                <a:spcPct val="0"/>
              </a:spcAft>
            </a:pPr>
            <a:r>
              <a:rPr lang="en-US" sz="1995" dirty="0">
                <a:solidFill>
                  <a:prstClr val="black"/>
                </a:solidFill>
                <a:latin typeface="Lucida Sans" panose="020B0602030504020204" pitchFamily="34" charset="77"/>
              </a:rPr>
              <a:t>$2.00 - $2.99</a:t>
            </a:r>
          </a:p>
        </p:txBody>
      </p:sp>
      <p:sp>
        <p:nvSpPr>
          <p:cNvPr id="86" name="TextBox 85">
            <a:extLst>
              <a:ext uri="{FF2B5EF4-FFF2-40B4-BE49-F238E27FC236}">
                <a16:creationId xmlns:a16="http://schemas.microsoft.com/office/drawing/2014/main" id="{0AC2A03E-F2D4-FBD3-914B-1E6D5C376774}"/>
              </a:ext>
            </a:extLst>
          </p:cNvPr>
          <p:cNvSpPr txBox="1"/>
          <p:nvPr/>
        </p:nvSpPr>
        <p:spPr>
          <a:xfrm>
            <a:off x="15657014" y="17654251"/>
            <a:ext cx="1958509" cy="399126"/>
          </a:xfrm>
          <a:prstGeom prst="rect">
            <a:avLst/>
          </a:prstGeom>
          <a:noFill/>
        </p:spPr>
        <p:txBody>
          <a:bodyPr wrap="square" rtlCol="0">
            <a:spAutoFit/>
          </a:bodyPr>
          <a:lstStyle/>
          <a:p>
            <a:pPr defTabSz="912114" eaLnBrk="0" fontAlgn="base" hangingPunct="0">
              <a:spcBef>
                <a:spcPct val="0"/>
              </a:spcBef>
              <a:spcAft>
                <a:spcPct val="0"/>
              </a:spcAft>
            </a:pPr>
            <a:r>
              <a:rPr lang="en-US" sz="1995" b="1" dirty="0">
                <a:solidFill>
                  <a:srgbClr val="00B050"/>
                </a:solidFill>
                <a:latin typeface="Lucida Sans" panose="020B0602030504020204" pitchFamily="34" charset="77"/>
              </a:rPr>
              <a:t>$1.00 - $1.99</a:t>
            </a:r>
          </a:p>
        </p:txBody>
      </p:sp>
      <p:cxnSp>
        <p:nvCxnSpPr>
          <p:cNvPr id="87" name="Straight Arrow Connector 86">
            <a:extLst>
              <a:ext uri="{FF2B5EF4-FFF2-40B4-BE49-F238E27FC236}">
                <a16:creationId xmlns:a16="http://schemas.microsoft.com/office/drawing/2014/main" id="{06D9A48B-E5D3-62CA-B2F1-D3B87CDFD0D1}"/>
              </a:ext>
            </a:extLst>
          </p:cNvPr>
          <p:cNvCxnSpPr/>
          <p:nvPr/>
        </p:nvCxnSpPr>
        <p:spPr bwMode="auto">
          <a:xfrm flipH="1">
            <a:off x="10361580" y="18685384"/>
            <a:ext cx="5649866" cy="94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TextBox 87">
            <a:extLst>
              <a:ext uri="{FF2B5EF4-FFF2-40B4-BE49-F238E27FC236}">
                <a16:creationId xmlns:a16="http://schemas.microsoft.com/office/drawing/2014/main" id="{507B22C1-240C-658C-71D4-E5BB5CDD3056}"/>
              </a:ext>
            </a:extLst>
          </p:cNvPr>
          <p:cNvSpPr txBox="1"/>
          <p:nvPr/>
        </p:nvSpPr>
        <p:spPr>
          <a:xfrm>
            <a:off x="13136410" y="14690945"/>
            <a:ext cx="4719205" cy="1013165"/>
          </a:xfrm>
          <a:prstGeom prst="rect">
            <a:avLst/>
          </a:prstGeom>
          <a:noFill/>
        </p:spPr>
        <p:txBody>
          <a:bodyPr wrap="square" rtlCol="0">
            <a:spAutoFit/>
          </a:bodyPr>
          <a:lstStyle/>
          <a:p>
            <a:pPr defTabSz="912114" eaLnBrk="0" fontAlgn="base" hangingPunct="0">
              <a:spcBef>
                <a:spcPct val="0"/>
              </a:spcBef>
              <a:spcAft>
                <a:spcPct val="0"/>
              </a:spcAft>
            </a:pPr>
            <a:r>
              <a:rPr lang="en-US" sz="1795" dirty="0">
                <a:solidFill>
                  <a:prstClr val="black"/>
                </a:solidFill>
                <a:latin typeface="Lucida Sans" panose="020B0602030504020204" pitchFamily="34" charset="77"/>
              </a:rPr>
              <a:t>Opportunities to keep </a:t>
            </a:r>
            <a:r>
              <a:rPr lang="en-US" sz="1795" b="1" dirty="0">
                <a:solidFill>
                  <a:srgbClr val="B1810B"/>
                </a:solidFill>
                <a:latin typeface="Lucida Sans" panose="020B0602030504020204" pitchFamily="34" charset="77"/>
              </a:rPr>
              <a:t>the Service Cost </a:t>
            </a:r>
            <a:r>
              <a:rPr lang="en-US" sz="1795" dirty="0">
                <a:solidFill>
                  <a:prstClr val="black"/>
                </a:solidFill>
                <a:latin typeface="Lucida Sans" panose="020B0602030504020204" pitchFamily="34" charset="77"/>
              </a:rPr>
              <a:t>lower for 922 cities contributed to </a:t>
            </a:r>
            <a:r>
              <a:rPr lang="en-US" sz="2394" b="1" dirty="0">
                <a:solidFill>
                  <a:srgbClr val="00B050"/>
                </a:solidFill>
                <a:latin typeface="Lucida Sans" panose="020B0602030504020204" pitchFamily="34" charset="77"/>
              </a:rPr>
              <a:t>39%</a:t>
            </a:r>
            <a:r>
              <a:rPr lang="en-US" sz="1795" b="1" dirty="0">
                <a:solidFill>
                  <a:srgbClr val="00B050"/>
                </a:solidFill>
                <a:latin typeface="Lucida Sans" panose="020B0602030504020204" pitchFamily="34" charset="77"/>
              </a:rPr>
              <a:t> </a:t>
            </a:r>
            <a:r>
              <a:rPr lang="en-US" sz="1795" dirty="0">
                <a:solidFill>
                  <a:prstClr val="black"/>
                </a:solidFill>
                <a:latin typeface="Lucida Sans" panose="020B0602030504020204" pitchFamily="34" charset="77"/>
              </a:rPr>
              <a:t>of total demand</a:t>
            </a:r>
          </a:p>
        </p:txBody>
      </p:sp>
      <p:sp>
        <p:nvSpPr>
          <p:cNvPr id="89" name="Text Box 103">
            <a:extLst>
              <a:ext uri="{FF2B5EF4-FFF2-40B4-BE49-F238E27FC236}">
                <a16:creationId xmlns:a16="http://schemas.microsoft.com/office/drawing/2014/main" id="{AA167465-7EDE-4EBB-E2D0-366D86115926}"/>
              </a:ext>
            </a:extLst>
          </p:cNvPr>
          <p:cNvSpPr txBox="1">
            <a:spLocks noChangeArrowheads="1"/>
          </p:cNvSpPr>
          <p:nvPr/>
        </p:nvSpPr>
        <p:spPr bwMode="auto">
          <a:xfrm>
            <a:off x="8402813" y="1651453"/>
            <a:ext cx="9468655" cy="754095"/>
          </a:xfrm>
          <a:prstGeom prst="rect">
            <a:avLst/>
          </a:prstGeom>
          <a:solidFill>
            <a:schemeClr val="tx1"/>
          </a:solidFill>
          <a:ln>
            <a:noFill/>
          </a:ln>
          <a:effectLst/>
        </p:spPr>
        <p:txBody>
          <a:bodyPr lIns="104246" tIns="104246" rIns="104246" bIns="104246" anchor="ctr" anchorCtr="1"/>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defTabSz="1013460" eaLnBrk="0" fontAlgn="base" hangingPunct="0">
              <a:spcBef>
                <a:spcPct val="20000"/>
              </a:spcBef>
              <a:spcAft>
                <a:spcPct val="0"/>
              </a:spcAft>
            </a:pPr>
            <a:r>
              <a:rPr lang="en-GB" altLang="en-US" sz="2993" b="1" spc="599" dirty="0">
                <a:solidFill>
                  <a:prstClr val="white"/>
                </a:solidFill>
                <a:latin typeface="Lucida Sans" panose="020B0602030504020204" pitchFamily="34" charset="0"/>
              </a:rPr>
              <a:t>Analytical Problem Framing</a:t>
            </a:r>
          </a:p>
        </p:txBody>
      </p:sp>
      <p:sp>
        <p:nvSpPr>
          <p:cNvPr id="90" name="Rectangle 89">
            <a:extLst>
              <a:ext uri="{FF2B5EF4-FFF2-40B4-BE49-F238E27FC236}">
                <a16:creationId xmlns:a16="http://schemas.microsoft.com/office/drawing/2014/main" id="{26FEBEF1-DFC6-631B-83EF-03CAC2A15254}"/>
              </a:ext>
            </a:extLst>
          </p:cNvPr>
          <p:cNvSpPr/>
          <p:nvPr/>
        </p:nvSpPr>
        <p:spPr bwMode="auto">
          <a:xfrm>
            <a:off x="8581900" y="2504406"/>
            <a:ext cx="4467385" cy="3495421"/>
          </a:xfrm>
          <a:prstGeom prst="rect">
            <a:avLst/>
          </a:prstGeom>
          <a:noFill/>
          <a:ln w="28575" cap="flat" cmpd="sng" algn="ctr">
            <a:solidFill>
              <a:schemeClr val="tx1"/>
            </a:solidFill>
            <a:prstDash val="sysDash"/>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91" name="Rectangle 90">
            <a:extLst>
              <a:ext uri="{FF2B5EF4-FFF2-40B4-BE49-F238E27FC236}">
                <a16:creationId xmlns:a16="http://schemas.microsoft.com/office/drawing/2014/main" id="{BC697627-2603-94AD-9F2F-E60439A37843}"/>
              </a:ext>
            </a:extLst>
          </p:cNvPr>
          <p:cNvSpPr/>
          <p:nvPr/>
        </p:nvSpPr>
        <p:spPr bwMode="auto">
          <a:xfrm>
            <a:off x="13200821" y="2513548"/>
            <a:ext cx="4467385" cy="3511223"/>
          </a:xfrm>
          <a:prstGeom prst="rect">
            <a:avLst/>
          </a:prstGeom>
          <a:noFill/>
          <a:ln w="28575" cap="flat" cmpd="sng" algn="ctr">
            <a:solidFill>
              <a:schemeClr val="tx1"/>
            </a:solidFill>
            <a:prstDash val="sysDash"/>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92" name="TextBox 91">
            <a:extLst>
              <a:ext uri="{FF2B5EF4-FFF2-40B4-BE49-F238E27FC236}">
                <a16:creationId xmlns:a16="http://schemas.microsoft.com/office/drawing/2014/main" id="{3D35D8B4-3CAF-5E00-43D6-3DDBD89120AE}"/>
              </a:ext>
            </a:extLst>
          </p:cNvPr>
          <p:cNvSpPr txBox="1"/>
          <p:nvPr/>
        </p:nvSpPr>
        <p:spPr>
          <a:xfrm>
            <a:off x="13299260" y="2589636"/>
            <a:ext cx="4164865" cy="1750011"/>
          </a:xfrm>
          <a:prstGeom prst="rect">
            <a:avLst/>
          </a:prstGeom>
          <a:noFill/>
        </p:spPr>
        <p:txBody>
          <a:bodyPr wrap="square" rtlCol="0">
            <a:spAutoFit/>
          </a:bodyPr>
          <a:lstStyle/>
          <a:p>
            <a:pPr defTabSz="912114" eaLnBrk="0" fontAlgn="base" hangingPunct="0">
              <a:spcBef>
                <a:spcPct val="0"/>
              </a:spcBef>
              <a:spcAft>
                <a:spcPct val="0"/>
              </a:spcAft>
            </a:pPr>
            <a:r>
              <a:rPr lang="en-IN" sz="1995" dirty="0">
                <a:solidFill>
                  <a:prstClr val="black"/>
                </a:solidFill>
                <a:latin typeface="Lucida Sans" panose="020B0602030504020204" pitchFamily="34" charset="77"/>
              </a:rPr>
              <a:t>Design and implement a multi-scenario </a:t>
            </a:r>
            <a:r>
              <a:rPr lang="en-IN" sz="2394" b="1" dirty="0">
                <a:solidFill>
                  <a:srgbClr val="AB7942"/>
                </a:solidFill>
                <a:latin typeface="Lucida Sans" panose="020B0602030504020204" pitchFamily="34" charset="77"/>
              </a:rPr>
              <a:t>optimization model </a:t>
            </a:r>
            <a:r>
              <a:rPr lang="en-IN" sz="1995" dirty="0">
                <a:solidFill>
                  <a:prstClr val="black"/>
                </a:solidFill>
                <a:latin typeface="Lucida Sans" panose="020B0602030504020204" pitchFamily="34" charset="77"/>
              </a:rPr>
              <a:t>to evaluate the trade-offs between cost-efficiency and service quality.</a:t>
            </a:r>
            <a:endParaRPr lang="en-US" sz="1596" dirty="0">
              <a:solidFill>
                <a:prstClr val="black"/>
              </a:solidFill>
              <a:latin typeface="Times" charset="0"/>
            </a:endParaRPr>
          </a:p>
        </p:txBody>
      </p:sp>
      <p:sp>
        <p:nvSpPr>
          <p:cNvPr id="93" name="TextBox 92">
            <a:extLst>
              <a:ext uri="{FF2B5EF4-FFF2-40B4-BE49-F238E27FC236}">
                <a16:creationId xmlns:a16="http://schemas.microsoft.com/office/drawing/2014/main" id="{F8947B1E-E5D7-721D-E057-B1F6D666DEC7}"/>
              </a:ext>
            </a:extLst>
          </p:cNvPr>
          <p:cNvSpPr txBox="1"/>
          <p:nvPr/>
        </p:nvSpPr>
        <p:spPr>
          <a:xfrm>
            <a:off x="13950379" y="4865631"/>
            <a:ext cx="3422023" cy="1013165"/>
          </a:xfrm>
          <a:prstGeom prst="rect">
            <a:avLst/>
          </a:prstGeom>
          <a:noFill/>
        </p:spPr>
        <p:txBody>
          <a:bodyPr wrap="square" rtlCol="0">
            <a:spAutoFit/>
          </a:bodyPr>
          <a:lstStyle/>
          <a:p>
            <a:pPr marL="342043" indent="-342043" defTabSz="912114" eaLnBrk="0" fontAlgn="base" hangingPunct="0">
              <a:spcBef>
                <a:spcPct val="0"/>
              </a:spcBef>
              <a:spcAft>
                <a:spcPct val="0"/>
              </a:spcAft>
              <a:buFont typeface="Wingdings" pitchFamily="2" charset="2"/>
              <a:buChar char="q"/>
            </a:pPr>
            <a:r>
              <a:rPr lang="en-US" sz="1995" dirty="0">
                <a:solidFill>
                  <a:prstClr val="black"/>
                </a:solidFill>
                <a:latin typeface="Lucida Sans" panose="020B0602030504020204" pitchFamily="34" charset="77"/>
              </a:rPr>
              <a:t>Application LP /MILP</a:t>
            </a:r>
          </a:p>
          <a:p>
            <a:pPr marL="342043" indent="-342043" defTabSz="912114" eaLnBrk="0" fontAlgn="base" hangingPunct="0">
              <a:spcBef>
                <a:spcPct val="0"/>
              </a:spcBef>
              <a:spcAft>
                <a:spcPct val="0"/>
              </a:spcAft>
              <a:buFont typeface="Wingdings" pitchFamily="2" charset="2"/>
              <a:buChar char="q"/>
            </a:pPr>
            <a:r>
              <a:rPr lang="en-US" sz="1995" dirty="0">
                <a:solidFill>
                  <a:prstClr val="black"/>
                </a:solidFill>
                <a:latin typeface="Lucida Sans" panose="020B0602030504020204" pitchFamily="34" charset="77"/>
              </a:rPr>
              <a:t>Parameter Analysis</a:t>
            </a:r>
          </a:p>
          <a:p>
            <a:pPr marL="342043" indent="-342043" defTabSz="912114" eaLnBrk="0" fontAlgn="base" hangingPunct="0">
              <a:spcBef>
                <a:spcPct val="0"/>
              </a:spcBef>
              <a:spcAft>
                <a:spcPct val="0"/>
              </a:spcAft>
              <a:buFont typeface="Wingdings" pitchFamily="2" charset="2"/>
              <a:buChar char="q"/>
            </a:pPr>
            <a:r>
              <a:rPr lang="en-US" sz="1995" dirty="0">
                <a:solidFill>
                  <a:prstClr val="black"/>
                </a:solidFill>
                <a:latin typeface="Lucida Sans" panose="020B0602030504020204" pitchFamily="34" charset="77"/>
              </a:rPr>
              <a:t>Scenario Analysis</a:t>
            </a:r>
          </a:p>
        </p:txBody>
      </p:sp>
      <p:sp>
        <p:nvSpPr>
          <p:cNvPr id="94" name="TextBox 93">
            <a:extLst>
              <a:ext uri="{FF2B5EF4-FFF2-40B4-BE49-F238E27FC236}">
                <a16:creationId xmlns:a16="http://schemas.microsoft.com/office/drawing/2014/main" id="{45BE86CD-3DE2-B0AD-1BE4-00C669191600}"/>
              </a:ext>
            </a:extLst>
          </p:cNvPr>
          <p:cNvSpPr txBox="1"/>
          <p:nvPr/>
        </p:nvSpPr>
        <p:spPr>
          <a:xfrm>
            <a:off x="13264860" y="4339647"/>
            <a:ext cx="2693146" cy="399126"/>
          </a:xfrm>
          <a:prstGeom prst="rect">
            <a:avLst/>
          </a:prstGeom>
          <a:noFill/>
        </p:spPr>
        <p:txBody>
          <a:bodyPr wrap="square" rtlCol="0">
            <a:spAutoFit/>
          </a:bodyPr>
          <a:lstStyle/>
          <a:p>
            <a:pPr defTabSz="912114" eaLnBrk="0" fontAlgn="base" hangingPunct="0">
              <a:spcBef>
                <a:spcPct val="0"/>
              </a:spcBef>
              <a:spcAft>
                <a:spcPct val="0"/>
              </a:spcAft>
            </a:pPr>
            <a:r>
              <a:rPr lang="en-US" sz="1995" b="1" dirty="0">
                <a:solidFill>
                  <a:prstClr val="black"/>
                </a:solidFill>
                <a:latin typeface="Lucida Sans" panose="020B0602030504020204" pitchFamily="34" charset="77"/>
              </a:rPr>
              <a:t>Technical Aspects:</a:t>
            </a:r>
          </a:p>
        </p:txBody>
      </p:sp>
      <p:sp>
        <p:nvSpPr>
          <p:cNvPr id="95" name="TextBox 94">
            <a:extLst>
              <a:ext uri="{FF2B5EF4-FFF2-40B4-BE49-F238E27FC236}">
                <a16:creationId xmlns:a16="http://schemas.microsoft.com/office/drawing/2014/main" id="{0C7DB010-671E-2148-8E8C-F471988616DC}"/>
              </a:ext>
            </a:extLst>
          </p:cNvPr>
          <p:cNvSpPr txBox="1"/>
          <p:nvPr/>
        </p:nvSpPr>
        <p:spPr>
          <a:xfrm>
            <a:off x="8717004" y="2573751"/>
            <a:ext cx="4388441" cy="2179839"/>
          </a:xfrm>
          <a:prstGeom prst="rect">
            <a:avLst/>
          </a:prstGeom>
          <a:noFill/>
        </p:spPr>
        <p:txBody>
          <a:bodyPr wrap="square" rtlCol="0">
            <a:spAutoFit/>
          </a:bodyPr>
          <a:lstStyle/>
          <a:p>
            <a:pPr defTabSz="912114" eaLnBrk="0" fontAlgn="base" hangingPunct="0">
              <a:spcBef>
                <a:spcPct val="0"/>
              </a:spcBef>
              <a:spcAft>
                <a:spcPct val="0"/>
              </a:spcAft>
            </a:pPr>
            <a:r>
              <a:rPr lang="en-IN" sz="1995" dirty="0">
                <a:solidFill>
                  <a:prstClr val="black"/>
                </a:solidFill>
                <a:latin typeface="Lucida Sans" panose="020B0602030504020204" pitchFamily="34" charset="77"/>
              </a:rPr>
              <a:t>Develop a robust clustering model utilizing </a:t>
            </a:r>
            <a:r>
              <a:rPr lang="en-IN" sz="1995" b="1" dirty="0">
                <a:solidFill>
                  <a:srgbClr val="AB7942"/>
                </a:solidFill>
                <a:latin typeface="Lucida Sans" panose="020B0602030504020204" pitchFamily="34" charset="77"/>
              </a:rPr>
              <a:t>Weighted K-Means</a:t>
            </a:r>
            <a:r>
              <a:rPr lang="en-IN" sz="1995" dirty="0">
                <a:solidFill>
                  <a:prstClr val="black"/>
                </a:solidFill>
                <a:latin typeface="Lucida Sans" panose="020B0602030504020204" pitchFamily="34" charset="77"/>
              </a:rPr>
              <a:t> algorithm to conduct a </a:t>
            </a:r>
            <a:r>
              <a:rPr lang="en-IN" sz="1995" b="1" dirty="0">
                <a:solidFill>
                  <a:srgbClr val="AB7942"/>
                </a:solidFill>
                <a:latin typeface="Lucida Sans" panose="020B0602030504020204" pitchFamily="34" charset="77"/>
              </a:rPr>
              <a:t>Green Field Analysis </a:t>
            </a:r>
            <a:r>
              <a:rPr lang="en-IN" sz="1995" dirty="0">
                <a:solidFill>
                  <a:prstClr val="black"/>
                </a:solidFill>
                <a:latin typeface="Lucida Sans" panose="020B0602030504020204" pitchFamily="34" charset="77"/>
              </a:rPr>
              <a:t>for identifying optimal locations for Logistic Centre.</a:t>
            </a:r>
          </a:p>
          <a:p>
            <a:pPr defTabSz="912114" eaLnBrk="0" fontAlgn="base" hangingPunct="0">
              <a:spcBef>
                <a:spcPct val="0"/>
              </a:spcBef>
              <a:spcAft>
                <a:spcPct val="0"/>
              </a:spcAft>
            </a:pPr>
            <a:endParaRPr lang="en-US" sz="1596" dirty="0">
              <a:solidFill>
                <a:prstClr val="black"/>
              </a:solidFill>
              <a:latin typeface="Times" charset="0"/>
            </a:endParaRPr>
          </a:p>
        </p:txBody>
      </p:sp>
      <p:sp>
        <p:nvSpPr>
          <p:cNvPr id="96" name="TextBox 95">
            <a:extLst>
              <a:ext uri="{FF2B5EF4-FFF2-40B4-BE49-F238E27FC236}">
                <a16:creationId xmlns:a16="http://schemas.microsoft.com/office/drawing/2014/main" id="{380DB9FD-3AD2-B7BA-BB01-DD82B6FC371B}"/>
              </a:ext>
            </a:extLst>
          </p:cNvPr>
          <p:cNvSpPr txBox="1"/>
          <p:nvPr/>
        </p:nvSpPr>
        <p:spPr>
          <a:xfrm>
            <a:off x="8713657" y="4666543"/>
            <a:ext cx="2693146" cy="399126"/>
          </a:xfrm>
          <a:prstGeom prst="rect">
            <a:avLst/>
          </a:prstGeom>
          <a:noFill/>
        </p:spPr>
        <p:txBody>
          <a:bodyPr wrap="square" rtlCol="0">
            <a:spAutoFit/>
          </a:bodyPr>
          <a:lstStyle/>
          <a:p>
            <a:pPr defTabSz="912114" eaLnBrk="0" fontAlgn="base" hangingPunct="0">
              <a:spcBef>
                <a:spcPct val="0"/>
              </a:spcBef>
              <a:spcAft>
                <a:spcPct val="0"/>
              </a:spcAft>
            </a:pPr>
            <a:r>
              <a:rPr lang="en-US" sz="1995" b="1" dirty="0">
                <a:solidFill>
                  <a:prstClr val="black"/>
                </a:solidFill>
                <a:latin typeface="Lucida Sans" panose="020B0602030504020204" pitchFamily="34" charset="77"/>
              </a:rPr>
              <a:t>Technical Aspects:</a:t>
            </a:r>
          </a:p>
        </p:txBody>
      </p:sp>
      <p:sp>
        <p:nvSpPr>
          <p:cNvPr id="97" name="TextBox 96">
            <a:extLst>
              <a:ext uri="{FF2B5EF4-FFF2-40B4-BE49-F238E27FC236}">
                <a16:creationId xmlns:a16="http://schemas.microsoft.com/office/drawing/2014/main" id="{43B8CDF9-DF79-23DB-6A16-983BBB7FB4BC}"/>
              </a:ext>
            </a:extLst>
          </p:cNvPr>
          <p:cNvSpPr txBox="1"/>
          <p:nvPr/>
        </p:nvSpPr>
        <p:spPr>
          <a:xfrm>
            <a:off x="9245089" y="5150366"/>
            <a:ext cx="4017208" cy="706145"/>
          </a:xfrm>
          <a:prstGeom prst="rect">
            <a:avLst/>
          </a:prstGeom>
          <a:noFill/>
        </p:spPr>
        <p:txBody>
          <a:bodyPr wrap="square" rtlCol="0">
            <a:spAutoFit/>
          </a:bodyPr>
          <a:lstStyle/>
          <a:p>
            <a:pPr marL="342043" indent="-342043" defTabSz="912114" eaLnBrk="0" fontAlgn="base" hangingPunct="0">
              <a:spcBef>
                <a:spcPct val="0"/>
              </a:spcBef>
              <a:spcAft>
                <a:spcPct val="0"/>
              </a:spcAft>
              <a:buFont typeface="Wingdings" pitchFamily="2" charset="2"/>
              <a:buChar char="q"/>
            </a:pPr>
            <a:r>
              <a:rPr lang="en-US" sz="1995" dirty="0">
                <a:solidFill>
                  <a:prstClr val="black"/>
                </a:solidFill>
                <a:latin typeface="Lucida Sans" panose="020B0602030504020204" pitchFamily="34" charset="77"/>
              </a:rPr>
              <a:t>Data pre-processing</a:t>
            </a:r>
          </a:p>
          <a:p>
            <a:pPr marL="342043" indent="-342043" defTabSz="912114" eaLnBrk="0" fontAlgn="base" hangingPunct="0">
              <a:spcBef>
                <a:spcPct val="0"/>
              </a:spcBef>
              <a:spcAft>
                <a:spcPct val="0"/>
              </a:spcAft>
              <a:buFont typeface="Wingdings" pitchFamily="2" charset="2"/>
              <a:buChar char="q"/>
            </a:pPr>
            <a:r>
              <a:rPr lang="en-US" sz="1995" dirty="0">
                <a:solidFill>
                  <a:prstClr val="black"/>
                </a:solidFill>
                <a:latin typeface="Lucida Sans" panose="020B0602030504020204" pitchFamily="34" charset="77"/>
              </a:rPr>
              <a:t>Iterative model refinement</a:t>
            </a:r>
          </a:p>
        </p:txBody>
      </p:sp>
      <p:sp>
        <p:nvSpPr>
          <p:cNvPr id="112" name="TextBox 111">
            <a:extLst>
              <a:ext uri="{FF2B5EF4-FFF2-40B4-BE49-F238E27FC236}">
                <a16:creationId xmlns:a16="http://schemas.microsoft.com/office/drawing/2014/main" id="{D6449977-6EB4-6906-2C13-6E1EBD35FF43}"/>
              </a:ext>
            </a:extLst>
          </p:cNvPr>
          <p:cNvSpPr txBox="1"/>
          <p:nvPr/>
        </p:nvSpPr>
        <p:spPr>
          <a:xfrm>
            <a:off x="8973328" y="18511788"/>
            <a:ext cx="2385332" cy="368424"/>
          </a:xfrm>
          <a:prstGeom prst="rect">
            <a:avLst/>
          </a:prstGeom>
          <a:noFill/>
        </p:spPr>
        <p:txBody>
          <a:bodyPr wrap="square" rtlCol="0">
            <a:spAutoFit/>
          </a:bodyPr>
          <a:lstStyle/>
          <a:p>
            <a:pPr defTabSz="912114" eaLnBrk="0" fontAlgn="base" hangingPunct="0">
              <a:spcBef>
                <a:spcPct val="0"/>
              </a:spcBef>
              <a:spcAft>
                <a:spcPct val="0"/>
              </a:spcAft>
            </a:pPr>
            <a:r>
              <a:rPr lang="en-US" sz="1795" dirty="0">
                <a:solidFill>
                  <a:prstClr val="black"/>
                </a:solidFill>
                <a:latin typeface="Lucida Sans" panose="020B0602030504020204" pitchFamily="34" charset="77"/>
              </a:rPr>
              <a:t>Cost ($)</a:t>
            </a:r>
          </a:p>
        </p:txBody>
      </p:sp>
      <p:sp>
        <p:nvSpPr>
          <p:cNvPr id="113" name="TextBox 112">
            <a:extLst>
              <a:ext uri="{FF2B5EF4-FFF2-40B4-BE49-F238E27FC236}">
                <a16:creationId xmlns:a16="http://schemas.microsoft.com/office/drawing/2014/main" id="{D0E16E30-C051-22B3-B770-D304447C7EC4}"/>
              </a:ext>
            </a:extLst>
          </p:cNvPr>
          <p:cNvSpPr txBox="1"/>
          <p:nvPr/>
        </p:nvSpPr>
        <p:spPr>
          <a:xfrm>
            <a:off x="11534945" y="19683416"/>
            <a:ext cx="5777456" cy="1934223"/>
          </a:xfrm>
          <a:prstGeom prst="rect">
            <a:avLst/>
          </a:prstGeom>
          <a:noFill/>
        </p:spPr>
        <p:txBody>
          <a:bodyPr wrap="square" rtlCol="0">
            <a:spAutoFit/>
          </a:bodyPr>
          <a:lstStyle/>
          <a:p>
            <a:pPr marL="285036" indent="-285036" defTabSz="912114" eaLnBrk="0" fontAlgn="base" hangingPunct="0">
              <a:spcBef>
                <a:spcPct val="0"/>
              </a:spcBef>
              <a:spcAft>
                <a:spcPct val="0"/>
              </a:spcAft>
              <a:buFont typeface="Wingdings" pitchFamily="2" charset="2"/>
              <a:buChar char="ü"/>
            </a:pPr>
            <a:r>
              <a:rPr lang="en-US" sz="1995" dirty="0">
                <a:solidFill>
                  <a:prstClr val="black"/>
                </a:solidFill>
                <a:latin typeface="Lucida Sans" panose="020B0602030504020204" pitchFamily="34" charset="77"/>
              </a:rPr>
              <a:t> </a:t>
            </a:r>
            <a:r>
              <a:rPr lang="en-US" sz="1995" b="1" dirty="0">
                <a:solidFill>
                  <a:srgbClr val="B1810B"/>
                </a:solidFill>
                <a:latin typeface="Lucida Sans" panose="020B0602030504020204" pitchFamily="34" charset="77"/>
              </a:rPr>
              <a:t>Service Cost  </a:t>
            </a:r>
            <a:r>
              <a:rPr lang="en-US" sz="1995" dirty="0">
                <a:solidFill>
                  <a:prstClr val="black"/>
                </a:solidFill>
                <a:latin typeface="Lucida Sans" panose="020B0602030504020204" pitchFamily="34" charset="77"/>
              </a:rPr>
              <a:t>of fewer cities would lie in the range at &gt;$5</a:t>
            </a:r>
          </a:p>
          <a:p>
            <a:pPr marL="285036" indent="-285036" defTabSz="912114" eaLnBrk="0" fontAlgn="base" hangingPunct="0">
              <a:spcBef>
                <a:spcPct val="0"/>
              </a:spcBef>
              <a:spcAft>
                <a:spcPct val="0"/>
              </a:spcAft>
              <a:buFont typeface="Wingdings" pitchFamily="2" charset="2"/>
              <a:buChar char="ü"/>
            </a:pPr>
            <a:r>
              <a:rPr lang="en-US" sz="1995" b="1" dirty="0">
                <a:solidFill>
                  <a:srgbClr val="B1810B"/>
                </a:solidFill>
                <a:latin typeface="Lucida Sans" panose="020B0602030504020204" pitchFamily="34" charset="77"/>
              </a:rPr>
              <a:t>Miles travelled </a:t>
            </a:r>
            <a:r>
              <a:rPr lang="en-US" sz="1995" dirty="0">
                <a:solidFill>
                  <a:prstClr val="black"/>
                </a:solidFill>
                <a:latin typeface="Lucida Sans" panose="020B0602030504020204" pitchFamily="34" charset="77"/>
              </a:rPr>
              <a:t>for the cities contributed higher demand would be lesser</a:t>
            </a:r>
          </a:p>
          <a:p>
            <a:pPr marL="285036" indent="-285036" defTabSz="912114" eaLnBrk="0" fontAlgn="base" hangingPunct="0">
              <a:spcBef>
                <a:spcPct val="0"/>
              </a:spcBef>
              <a:spcAft>
                <a:spcPct val="0"/>
              </a:spcAft>
              <a:buFont typeface="Wingdings" pitchFamily="2" charset="2"/>
              <a:buChar char="ü"/>
            </a:pPr>
            <a:r>
              <a:rPr lang="en-US" sz="1995" dirty="0">
                <a:solidFill>
                  <a:prstClr val="black"/>
                </a:solidFill>
                <a:latin typeface="Lucida Sans" panose="020B0602030504020204" pitchFamily="34" charset="77"/>
              </a:rPr>
              <a:t>For top contributing DC, Service Cost to be proportionate to the demand catered</a:t>
            </a:r>
          </a:p>
        </p:txBody>
      </p:sp>
      <p:pic>
        <p:nvPicPr>
          <p:cNvPr id="114" name="Picture 24" descr="355,800+ Success Metrics Stock Illustrations, Royalty-Free Vector Graphics  &amp; Clip Art - iStock | Results, Global success, Tradeshow">
            <a:extLst>
              <a:ext uri="{FF2B5EF4-FFF2-40B4-BE49-F238E27FC236}">
                <a16:creationId xmlns:a16="http://schemas.microsoft.com/office/drawing/2014/main" id="{29DFBF1A-0B74-3E34-AD34-7F3047546DC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24589" y="19656557"/>
            <a:ext cx="2411137" cy="2028436"/>
          </a:xfrm>
          <a:prstGeom prst="rect">
            <a:avLst/>
          </a:prstGeom>
          <a:noFill/>
          <a:extLst>
            <a:ext uri="{909E8E84-426E-40DD-AFC4-6F175D3DCCD1}">
              <a14:hiddenFill xmlns:a14="http://schemas.microsoft.com/office/drawing/2010/main">
                <a:solidFill>
                  <a:srgbClr val="FFFFFF"/>
                </a:solidFill>
              </a14:hiddenFill>
            </a:ext>
          </a:extLst>
        </p:spPr>
      </p:pic>
      <p:sp>
        <p:nvSpPr>
          <p:cNvPr id="115" name="Text Box 103">
            <a:extLst>
              <a:ext uri="{FF2B5EF4-FFF2-40B4-BE49-F238E27FC236}">
                <a16:creationId xmlns:a16="http://schemas.microsoft.com/office/drawing/2014/main" id="{433AC43E-C51E-607C-31B9-0B8E7104B3F3}"/>
              </a:ext>
            </a:extLst>
          </p:cNvPr>
          <p:cNvSpPr txBox="1">
            <a:spLocks noChangeArrowheads="1"/>
          </p:cNvSpPr>
          <p:nvPr/>
        </p:nvSpPr>
        <p:spPr bwMode="auto">
          <a:xfrm>
            <a:off x="8602781" y="18978765"/>
            <a:ext cx="9121510" cy="556412"/>
          </a:xfrm>
          <a:prstGeom prst="rect">
            <a:avLst/>
          </a:prstGeom>
          <a:solidFill>
            <a:srgbClr val="DEC699"/>
          </a:solidFill>
          <a:ln>
            <a:noFill/>
          </a:ln>
          <a:effectLst/>
        </p:spPr>
        <p:txBody>
          <a:bodyPr lIns="104246" tIns="104246" rIns="104246" bIns="104246" anchor="ctr" anchorCtr="1"/>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defTabSz="1013460" eaLnBrk="0" fontAlgn="base" hangingPunct="0">
              <a:spcBef>
                <a:spcPct val="20000"/>
              </a:spcBef>
              <a:spcAft>
                <a:spcPct val="0"/>
              </a:spcAft>
            </a:pPr>
            <a:r>
              <a:rPr lang="en-GB" altLang="en-US" sz="2993" b="1" spc="599" dirty="0">
                <a:solidFill>
                  <a:prstClr val="black"/>
                </a:solidFill>
                <a:latin typeface="Lucida Sans" panose="020B0602030504020204" pitchFamily="34" charset="0"/>
              </a:rPr>
              <a:t>Success Metrics</a:t>
            </a:r>
          </a:p>
        </p:txBody>
      </p:sp>
      <p:sp>
        <p:nvSpPr>
          <p:cNvPr id="119" name="Rectangle 118">
            <a:extLst>
              <a:ext uri="{FF2B5EF4-FFF2-40B4-BE49-F238E27FC236}">
                <a16:creationId xmlns:a16="http://schemas.microsoft.com/office/drawing/2014/main" id="{EEBE0904-8A1B-5B3F-E0EF-D151495E5CB0}"/>
              </a:ext>
            </a:extLst>
          </p:cNvPr>
          <p:cNvSpPr/>
          <p:nvPr/>
        </p:nvSpPr>
        <p:spPr bwMode="auto">
          <a:xfrm>
            <a:off x="330862" y="19551451"/>
            <a:ext cx="7472295" cy="2109377"/>
          </a:xfrm>
          <a:prstGeom prst="rect">
            <a:avLst/>
          </a:prstGeom>
          <a:noFill/>
          <a:ln w="28575" cap="flat" cmpd="sng" algn="ctr">
            <a:solidFill>
              <a:schemeClr val="tx1"/>
            </a:solidFill>
            <a:prstDash val="sysDash"/>
            <a:round/>
            <a:headEnd type="none" w="med" len="med"/>
            <a:tailEnd type="none" w="med" len="med"/>
            <a:extLst>
              <a:ext uri="{C807C97D-BFC1-408E-A445-0C87EB9F89A2}">
                <ask:lineSketchStyleProps xmlns:ask="http://schemas.microsoft.com/office/drawing/2018/sketchyshapes" sd="1219033472">
                  <a:custGeom>
                    <a:avLst/>
                    <a:gdLst>
                      <a:gd name="connsiteX0" fmla="*/ 0 w 9957633"/>
                      <a:gd name="connsiteY0" fmla="*/ 0 h 2094620"/>
                      <a:gd name="connsiteX1" fmla="*/ 486167 w 9957633"/>
                      <a:gd name="connsiteY1" fmla="*/ 0 h 2094620"/>
                      <a:gd name="connsiteX2" fmla="*/ 773181 w 9957633"/>
                      <a:gd name="connsiteY2" fmla="*/ 0 h 2094620"/>
                      <a:gd name="connsiteX3" fmla="*/ 1558077 w 9957633"/>
                      <a:gd name="connsiteY3" fmla="*/ 0 h 2094620"/>
                      <a:gd name="connsiteX4" fmla="*/ 2044243 w 9957633"/>
                      <a:gd name="connsiteY4" fmla="*/ 0 h 2094620"/>
                      <a:gd name="connsiteX5" fmla="*/ 2530410 w 9957633"/>
                      <a:gd name="connsiteY5" fmla="*/ 0 h 2094620"/>
                      <a:gd name="connsiteX6" fmla="*/ 3315306 w 9957633"/>
                      <a:gd name="connsiteY6" fmla="*/ 0 h 2094620"/>
                      <a:gd name="connsiteX7" fmla="*/ 3701897 w 9957633"/>
                      <a:gd name="connsiteY7" fmla="*/ 0 h 2094620"/>
                      <a:gd name="connsiteX8" fmla="*/ 4486792 w 9957633"/>
                      <a:gd name="connsiteY8" fmla="*/ 0 h 2094620"/>
                      <a:gd name="connsiteX9" fmla="*/ 5271688 w 9957633"/>
                      <a:gd name="connsiteY9" fmla="*/ 0 h 2094620"/>
                      <a:gd name="connsiteX10" fmla="*/ 5857431 w 9957633"/>
                      <a:gd name="connsiteY10" fmla="*/ 0 h 2094620"/>
                      <a:gd name="connsiteX11" fmla="*/ 6642327 w 9957633"/>
                      <a:gd name="connsiteY11" fmla="*/ 0 h 2094620"/>
                      <a:gd name="connsiteX12" fmla="*/ 7128494 w 9957633"/>
                      <a:gd name="connsiteY12" fmla="*/ 0 h 2094620"/>
                      <a:gd name="connsiteX13" fmla="*/ 7614661 w 9957633"/>
                      <a:gd name="connsiteY13" fmla="*/ 0 h 2094620"/>
                      <a:gd name="connsiteX14" fmla="*/ 8299980 w 9957633"/>
                      <a:gd name="connsiteY14" fmla="*/ 0 h 2094620"/>
                      <a:gd name="connsiteX15" fmla="*/ 8786147 w 9957633"/>
                      <a:gd name="connsiteY15" fmla="*/ 0 h 2094620"/>
                      <a:gd name="connsiteX16" fmla="*/ 9957633 w 9957633"/>
                      <a:gd name="connsiteY16" fmla="*/ 0 h 2094620"/>
                      <a:gd name="connsiteX17" fmla="*/ 9957633 w 9957633"/>
                      <a:gd name="connsiteY17" fmla="*/ 565547 h 2094620"/>
                      <a:gd name="connsiteX18" fmla="*/ 9957633 w 9957633"/>
                      <a:gd name="connsiteY18" fmla="*/ 1110149 h 2094620"/>
                      <a:gd name="connsiteX19" fmla="*/ 9957633 w 9957633"/>
                      <a:gd name="connsiteY19" fmla="*/ 2094620 h 2094620"/>
                      <a:gd name="connsiteX20" fmla="*/ 9670619 w 9957633"/>
                      <a:gd name="connsiteY20" fmla="*/ 2094620 h 2094620"/>
                      <a:gd name="connsiteX21" fmla="*/ 8885723 w 9957633"/>
                      <a:gd name="connsiteY21" fmla="*/ 2094620 h 2094620"/>
                      <a:gd name="connsiteX22" fmla="*/ 8299980 w 9957633"/>
                      <a:gd name="connsiteY22" fmla="*/ 2094620 h 2094620"/>
                      <a:gd name="connsiteX23" fmla="*/ 7913390 w 9957633"/>
                      <a:gd name="connsiteY23" fmla="*/ 2094620 h 2094620"/>
                      <a:gd name="connsiteX24" fmla="*/ 7327646 w 9957633"/>
                      <a:gd name="connsiteY24" fmla="*/ 2094620 h 2094620"/>
                      <a:gd name="connsiteX25" fmla="*/ 7040632 w 9957633"/>
                      <a:gd name="connsiteY25" fmla="*/ 2094620 h 2094620"/>
                      <a:gd name="connsiteX26" fmla="*/ 6753618 w 9957633"/>
                      <a:gd name="connsiteY26" fmla="*/ 2094620 h 2094620"/>
                      <a:gd name="connsiteX27" fmla="*/ 6167875 w 9957633"/>
                      <a:gd name="connsiteY27" fmla="*/ 2094620 h 2094620"/>
                      <a:gd name="connsiteX28" fmla="*/ 5781285 w 9957633"/>
                      <a:gd name="connsiteY28" fmla="*/ 2094620 h 2094620"/>
                      <a:gd name="connsiteX29" fmla="*/ 5095965 w 9957633"/>
                      <a:gd name="connsiteY29" fmla="*/ 2094620 h 2094620"/>
                      <a:gd name="connsiteX30" fmla="*/ 4709375 w 9957633"/>
                      <a:gd name="connsiteY30" fmla="*/ 2094620 h 2094620"/>
                      <a:gd name="connsiteX31" fmla="*/ 4024055 w 9957633"/>
                      <a:gd name="connsiteY31" fmla="*/ 2094620 h 2094620"/>
                      <a:gd name="connsiteX32" fmla="*/ 3737041 w 9957633"/>
                      <a:gd name="connsiteY32" fmla="*/ 2094620 h 2094620"/>
                      <a:gd name="connsiteX33" fmla="*/ 3051722 w 9957633"/>
                      <a:gd name="connsiteY33" fmla="*/ 2094620 h 2094620"/>
                      <a:gd name="connsiteX34" fmla="*/ 2665131 w 9957633"/>
                      <a:gd name="connsiteY34" fmla="*/ 2094620 h 2094620"/>
                      <a:gd name="connsiteX35" fmla="*/ 2378117 w 9957633"/>
                      <a:gd name="connsiteY35" fmla="*/ 2094620 h 2094620"/>
                      <a:gd name="connsiteX36" fmla="*/ 1991527 w 9957633"/>
                      <a:gd name="connsiteY36" fmla="*/ 2094620 h 2094620"/>
                      <a:gd name="connsiteX37" fmla="*/ 1306207 w 9957633"/>
                      <a:gd name="connsiteY37" fmla="*/ 2094620 h 2094620"/>
                      <a:gd name="connsiteX38" fmla="*/ 919617 w 9957633"/>
                      <a:gd name="connsiteY38" fmla="*/ 2094620 h 2094620"/>
                      <a:gd name="connsiteX39" fmla="*/ 632603 w 9957633"/>
                      <a:gd name="connsiteY39" fmla="*/ 2094620 h 2094620"/>
                      <a:gd name="connsiteX40" fmla="*/ 0 w 9957633"/>
                      <a:gd name="connsiteY40" fmla="*/ 2094620 h 2094620"/>
                      <a:gd name="connsiteX41" fmla="*/ 0 w 9957633"/>
                      <a:gd name="connsiteY41" fmla="*/ 1591911 h 2094620"/>
                      <a:gd name="connsiteX42" fmla="*/ 0 w 9957633"/>
                      <a:gd name="connsiteY42" fmla="*/ 1131095 h 2094620"/>
                      <a:gd name="connsiteX43" fmla="*/ 0 w 9957633"/>
                      <a:gd name="connsiteY43" fmla="*/ 607440 h 2094620"/>
                      <a:gd name="connsiteX44" fmla="*/ 0 w 9957633"/>
                      <a:gd name="connsiteY44" fmla="*/ 0 h 209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957633" h="2094620" extrusionOk="0">
                        <a:moveTo>
                          <a:pt x="0" y="0"/>
                        </a:moveTo>
                        <a:cubicBezTo>
                          <a:pt x="235569" y="-50827"/>
                          <a:pt x="371141" y="33599"/>
                          <a:pt x="486167" y="0"/>
                        </a:cubicBezTo>
                        <a:cubicBezTo>
                          <a:pt x="601193" y="-33599"/>
                          <a:pt x="704617" y="13857"/>
                          <a:pt x="773181" y="0"/>
                        </a:cubicBezTo>
                        <a:cubicBezTo>
                          <a:pt x="841745" y="-13857"/>
                          <a:pt x="1327329" y="65450"/>
                          <a:pt x="1558077" y="0"/>
                        </a:cubicBezTo>
                        <a:cubicBezTo>
                          <a:pt x="1788825" y="-65450"/>
                          <a:pt x="1874737" y="13608"/>
                          <a:pt x="2044243" y="0"/>
                        </a:cubicBezTo>
                        <a:cubicBezTo>
                          <a:pt x="2213749" y="-13608"/>
                          <a:pt x="2415444" y="3996"/>
                          <a:pt x="2530410" y="0"/>
                        </a:cubicBezTo>
                        <a:cubicBezTo>
                          <a:pt x="2645376" y="-3996"/>
                          <a:pt x="3057558" y="18694"/>
                          <a:pt x="3315306" y="0"/>
                        </a:cubicBezTo>
                        <a:cubicBezTo>
                          <a:pt x="3573054" y="-18694"/>
                          <a:pt x="3616296" y="13247"/>
                          <a:pt x="3701897" y="0"/>
                        </a:cubicBezTo>
                        <a:cubicBezTo>
                          <a:pt x="3787498" y="-13247"/>
                          <a:pt x="4123542" y="74208"/>
                          <a:pt x="4486792" y="0"/>
                        </a:cubicBezTo>
                        <a:cubicBezTo>
                          <a:pt x="4850042" y="-74208"/>
                          <a:pt x="5090482" y="25101"/>
                          <a:pt x="5271688" y="0"/>
                        </a:cubicBezTo>
                        <a:cubicBezTo>
                          <a:pt x="5452894" y="-25101"/>
                          <a:pt x="5707150" y="3443"/>
                          <a:pt x="5857431" y="0"/>
                        </a:cubicBezTo>
                        <a:cubicBezTo>
                          <a:pt x="6007712" y="-3443"/>
                          <a:pt x="6348573" y="54338"/>
                          <a:pt x="6642327" y="0"/>
                        </a:cubicBezTo>
                        <a:cubicBezTo>
                          <a:pt x="6936081" y="-54338"/>
                          <a:pt x="6893725" y="57828"/>
                          <a:pt x="7128494" y="0"/>
                        </a:cubicBezTo>
                        <a:cubicBezTo>
                          <a:pt x="7363263" y="-57828"/>
                          <a:pt x="7386908" y="10513"/>
                          <a:pt x="7614661" y="0"/>
                        </a:cubicBezTo>
                        <a:cubicBezTo>
                          <a:pt x="7842414" y="-10513"/>
                          <a:pt x="8010528" y="27535"/>
                          <a:pt x="8299980" y="0"/>
                        </a:cubicBezTo>
                        <a:cubicBezTo>
                          <a:pt x="8589432" y="-27535"/>
                          <a:pt x="8671929" y="46165"/>
                          <a:pt x="8786147" y="0"/>
                        </a:cubicBezTo>
                        <a:cubicBezTo>
                          <a:pt x="8900365" y="-46165"/>
                          <a:pt x="9445637" y="113820"/>
                          <a:pt x="9957633" y="0"/>
                        </a:cubicBezTo>
                        <a:cubicBezTo>
                          <a:pt x="10014223" y="182557"/>
                          <a:pt x="9929591" y="335876"/>
                          <a:pt x="9957633" y="565547"/>
                        </a:cubicBezTo>
                        <a:cubicBezTo>
                          <a:pt x="9985675" y="795218"/>
                          <a:pt x="9936713" y="979553"/>
                          <a:pt x="9957633" y="1110149"/>
                        </a:cubicBezTo>
                        <a:cubicBezTo>
                          <a:pt x="9978553" y="1240745"/>
                          <a:pt x="9952062" y="1732814"/>
                          <a:pt x="9957633" y="2094620"/>
                        </a:cubicBezTo>
                        <a:cubicBezTo>
                          <a:pt x="9876008" y="2122573"/>
                          <a:pt x="9745338" y="2084015"/>
                          <a:pt x="9670619" y="2094620"/>
                        </a:cubicBezTo>
                        <a:cubicBezTo>
                          <a:pt x="9595900" y="2105225"/>
                          <a:pt x="9243364" y="2043407"/>
                          <a:pt x="8885723" y="2094620"/>
                        </a:cubicBezTo>
                        <a:cubicBezTo>
                          <a:pt x="8528082" y="2145833"/>
                          <a:pt x="8484005" y="2081819"/>
                          <a:pt x="8299980" y="2094620"/>
                        </a:cubicBezTo>
                        <a:cubicBezTo>
                          <a:pt x="8115955" y="2107421"/>
                          <a:pt x="7994400" y="2089780"/>
                          <a:pt x="7913390" y="2094620"/>
                        </a:cubicBezTo>
                        <a:cubicBezTo>
                          <a:pt x="7832380" y="2099460"/>
                          <a:pt x="7474048" y="2082905"/>
                          <a:pt x="7327646" y="2094620"/>
                        </a:cubicBezTo>
                        <a:cubicBezTo>
                          <a:pt x="7181244" y="2106335"/>
                          <a:pt x="7146635" y="2078227"/>
                          <a:pt x="7040632" y="2094620"/>
                        </a:cubicBezTo>
                        <a:cubicBezTo>
                          <a:pt x="6934629" y="2111013"/>
                          <a:pt x="6866536" y="2089692"/>
                          <a:pt x="6753618" y="2094620"/>
                        </a:cubicBezTo>
                        <a:cubicBezTo>
                          <a:pt x="6640700" y="2099548"/>
                          <a:pt x="6350923" y="2030864"/>
                          <a:pt x="6167875" y="2094620"/>
                        </a:cubicBezTo>
                        <a:cubicBezTo>
                          <a:pt x="5984827" y="2158376"/>
                          <a:pt x="5950330" y="2052216"/>
                          <a:pt x="5781285" y="2094620"/>
                        </a:cubicBezTo>
                        <a:cubicBezTo>
                          <a:pt x="5612240" y="2137024"/>
                          <a:pt x="5405956" y="2071429"/>
                          <a:pt x="5095965" y="2094620"/>
                        </a:cubicBezTo>
                        <a:cubicBezTo>
                          <a:pt x="4785974" y="2117811"/>
                          <a:pt x="4817538" y="2049397"/>
                          <a:pt x="4709375" y="2094620"/>
                        </a:cubicBezTo>
                        <a:cubicBezTo>
                          <a:pt x="4601212" y="2139843"/>
                          <a:pt x="4179663" y="2018779"/>
                          <a:pt x="4024055" y="2094620"/>
                        </a:cubicBezTo>
                        <a:cubicBezTo>
                          <a:pt x="3868447" y="2170461"/>
                          <a:pt x="3803874" y="2083756"/>
                          <a:pt x="3737041" y="2094620"/>
                        </a:cubicBezTo>
                        <a:cubicBezTo>
                          <a:pt x="3670208" y="2105484"/>
                          <a:pt x="3364690" y="2060250"/>
                          <a:pt x="3051722" y="2094620"/>
                        </a:cubicBezTo>
                        <a:cubicBezTo>
                          <a:pt x="2738754" y="2128990"/>
                          <a:pt x="2833665" y="2067843"/>
                          <a:pt x="2665131" y="2094620"/>
                        </a:cubicBezTo>
                        <a:cubicBezTo>
                          <a:pt x="2496597" y="2121397"/>
                          <a:pt x="2493965" y="2086751"/>
                          <a:pt x="2378117" y="2094620"/>
                        </a:cubicBezTo>
                        <a:cubicBezTo>
                          <a:pt x="2262269" y="2102489"/>
                          <a:pt x="2137115" y="2089319"/>
                          <a:pt x="1991527" y="2094620"/>
                        </a:cubicBezTo>
                        <a:cubicBezTo>
                          <a:pt x="1845939" y="2099921"/>
                          <a:pt x="1524462" y="2025473"/>
                          <a:pt x="1306207" y="2094620"/>
                        </a:cubicBezTo>
                        <a:cubicBezTo>
                          <a:pt x="1087952" y="2163767"/>
                          <a:pt x="1101494" y="2080667"/>
                          <a:pt x="919617" y="2094620"/>
                        </a:cubicBezTo>
                        <a:cubicBezTo>
                          <a:pt x="737740" y="2108573"/>
                          <a:pt x="754434" y="2082201"/>
                          <a:pt x="632603" y="2094620"/>
                        </a:cubicBezTo>
                        <a:cubicBezTo>
                          <a:pt x="510772" y="2107039"/>
                          <a:pt x="226283" y="2052753"/>
                          <a:pt x="0" y="2094620"/>
                        </a:cubicBezTo>
                        <a:cubicBezTo>
                          <a:pt x="-32752" y="1960780"/>
                          <a:pt x="2202" y="1770509"/>
                          <a:pt x="0" y="1591911"/>
                        </a:cubicBezTo>
                        <a:cubicBezTo>
                          <a:pt x="-2202" y="1413313"/>
                          <a:pt x="21792" y="1230232"/>
                          <a:pt x="0" y="1131095"/>
                        </a:cubicBezTo>
                        <a:cubicBezTo>
                          <a:pt x="-21792" y="1031958"/>
                          <a:pt x="31527" y="795525"/>
                          <a:pt x="0" y="607440"/>
                        </a:cubicBezTo>
                        <a:cubicBezTo>
                          <a:pt x="-31527" y="419355"/>
                          <a:pt x="63621" y="192602"/>
                          <a:pt x="0" y="0"/>
                        </a:cubicBezTo>
                        <a:close/>
                      </a:path>
                    </a:pathLst>
                  </a:custGeom>
                  <ask:type>
                    <ask:lineSketchNone/>
                  </ask:type>
                </ask:lineSketchStyleProps>
              </a:ext>
            </a:extLst>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pic>
        <p:nvPicPr>
          <p:cNvPr id="120" name="Picture 119">
            <a:extLst>
              <a:ext uri="{FF2B5EF4-FFF2-40B4-BE49-F238E27FC236}">
                <a16:creationId xmlns:a16="http://schemas.microsoft.com/office/drawing/2014/main" id="{61B3E1CE-0FC9-E5E5-A581-5CB430B6AFB8}"/>
              </a:ext>
            </a:extLst>
          </p:cNvPr>
          <p:cNvPicPr>
            <a:picLocks noChangeAspect="1"/>
          </p:cNvPicPr>
          <p:nvPr/>
        </p:nvPicPr>
        <p:blipFill>
          <a:blip r:embed="rId18"/>
          <a:stretch>
            <a:fillRect/>
          </a:stretch>
        </p:blipFill>
        <p:spPr>
          <a:xfrm>
            <a:off x="6369287" y="20301424"/>
            <a:ext cx="1640189" cy="1547784"/>
          </a:xfrm>
          <a:prstGeom prst="rect">
            <a:avLst/>
          </a:prstGeom>
        </p:spPr>
      </p:pic>
      <p:pic>
        <p:nvPicPr>
          <p:cNvPr id="139" name="Graphic 138" descr="Python Vector SVG Icon (13) - SVG Repo">
            <a:extLst>
              <a:ext uri="{FF2B5EF4-FFF2-40B4-BE49-F238E27FC236}">
                <a16:creationId xmlns:a16="http://schemas.microsoft.com/office/drawing/2014/main" id="{114B7ACE-51A9-1C31-D9FF-E0F302D2167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8049592" y="20491028"/>
            <a:ext cx="1741946" cy="1633572"/>
          </a:xfrm>
          <a:prstGeom prst="rect">
            <a:avLst/>
          </a:prstGeom>
        </p:spPr>
      </p:pic>
      <p:pic>
        <p:nvPicPr>
          <p:cNvPr id="140" name="Picture 139" descr="Excel Logo PNG Vector (EPS) Free Download">
            <a:extLst>
              <a:ext uri="{FF2B5EF4-FFF2-40B4-BE49-F238E27FC236}">
                <a16:creationId xmlns:a16="http://schemas.microsoft.com/office/drawing/2014/main" id="{FA7109CA-0B43-3A75-FFCF-374F9E518BB0}"/>
              </a:ext>
            </a:extLst>
          </p:cNvPr>
          <p:cNvPicPr>
            <a:picLocks noChangeAspect="1"/>
          </p:cNvPicPr>
          <p:nvPr/>
        </p:nvPicPr>
        <p:blipFill>
          <a:blip r:embed="rId21"/>
          <a:stretch>
            <a:fillRect/>
          </a:stretch>
        </p:blipFill>
        <p:spPr>
          <a:xfrm>
            <a:off x="30242286" y="20910707"/>
            <a:ext cx="770228" cy="703894"/>
          </a:xfrm>
          <a:prstGeom prst="rect">
            <a:avLst/>
          </a:prstGeom>
        </p:spPr>
      </p:pic>
      <p:pic>
        <p:nvPicPr>
          <p:cNvPr id="141" name="Graphic 140" descr="MySQL SVG Vector Logos - Vector Logo Zone">
            <a:extLst>
              <a:ext uri="{FF2B5EF4-FFF2-40B4-BE49-F238E27FC236}">
                <a16:creationId xmlns:a16="http://schemas.microsoft.com/office/drawing/2014/main" id="{5523F30B-8469-94AC-FAF0-05DE66BE987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969884" y="20832283"/>
            <a:ext cx="1709613" cy="839445"/>
          </a:xfrm>
          <a:prstGeom prst="rect">
            <a:avLst/>
          </a:prstGeom>
        </p:spPr>
      </p:pic>
      <p:pic>
        <p:nvPicPr>
          <p:cNvPr id="142" name="Picture 141" descr="Business Intelligence | Circyl">
            <a:extLst>
              <a:ext uri="{FF2B5EF4-FFF2-40B4-BE49-F238E27FC236}">
                <a16:creationId xmlns:a16="http://schemas.microsoft.com/office/drawing/2014/main" id="{6EC036C2-CCAD-1DFB-1440-041D9A280582}"/>
              </a:ext>
            </a:extLst>
          </p:cNvPr>
          <p:cNvPicPr>
            <a:picLocks noChangeAspect="1"/>
          </p:cNvPicPr>
          <p:nvPr/>
        </p:nvPicPr>
        <p:blipFill rotWithShape="1">
          <a:blip r:embed="rId24"/>
          <a:srcRect l="4736" t="11792" r="1319" b="5957"/>
          <a:stretch/>
        </p:blipFill>
        <p:spPr>
          <a:xfrm>
            <a:off x="21576237" y="20902825"/>
            <a:ext cx="2083955" cy="743018"/>
          </a:xfrm>
          <a:prstGeom prst="rect">
            <a:avLst/>
          </a:prstGeom>
        </p:spPr>
      </p:pic>
      <p:pic>
        <p:nvPicPr>
          <p:cNvPr id="143" name="Graphic 142" descr="Google AI Vector Logo - Download Free SVG Icon | Worldvectorlogo">
            <a:extLst>
              <a:ext uri="{FF2B5EF4-FFF2-40B4-BE49-F238E27FC236}">
                <a16:creationId xmlns:a16="http://schemas.microsoft.com/office/drawing/2014/main" id="{DABDB9FA-A6D4-FD13-9D90-D965E1048A5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4306584" y="20902825"/>
            <a:ext cx="924466" cy="862284"/>
          </a:xfrm>
          <a:prstGeom prst="rect">
            <a:avLst/>
          </a:prstGeom>
        </p:spPr>
      </p:pic>
      <p:pic>
        <p:nvPicPr>
          <p:cNvPr id="144" name="Picture 2" descr="Gurobi : baobab soluciones">
            <a:extLst>
              <a:ext uri="{FF2B5EF4-FFF2-40B4-BE49-F238E27FC236}">
                <a16:creationId xmlns:a16="http://schemas.microsoft.com/office/drawing/2014/main" id="{376AE263-9BD4-3DA3-0C54-707869BEA42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8366279" y="20850786"/>
            <a:ext cx="2760745" cy="1038763"/>
          </a:xfrm>
          <a:prstGeom prst="rect">
            <a:avLst/>
          </a:prstGeom>
          <a:noFill/>
          <a:extLst>
            <a:ext uri="{909E8E84-426E-40DD-AFC4-6F175D3DCCD1}">
              <a14:hiddenFill xmlns:a14="http://schemas.microsoft.com/office/drawing/2010/main">
                <a:solidFill>
                  <a:srgbClr val="FFFFFF"/>
                </a:solidFill>
              </a14:hiddenFill>
            </a:ext>
          </a:extLst>
        </p:spPr>
      </p:pic>
      <p:sp>
        <p:nvSpPr>
          <p:cNvPr id="151" name="AutoShape 2" descr="Gears with solid fill">
            <a:extLst>
              <a:ext uri="{FF2B5EF4-FFF2-40B4-BE49-F238E27FC236}">
                <a16:creationId xmlns:a16="http://schemas.microsoft.com/office/drawing/2014/main" id="{4DDC6BE0-3DC2-E59D-8591-183EDDBB68E3}"/>
              </a:ext>
            </a:extLst>
          </p:cNvPr>
          <p:cNvSpPr>
            <a:spLocks noChangeAspect="1" noChangeArrowheads="1"/>
          </p:cNvSpPr>
          <p:nvPr/>
        </p:nvSpPr>
        <p:spPr bwMode="auto">
          <a:xfrm>
            <a:off x="178947" y="-117120"/>
            <a:ext cx="304050" cy="304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215" tIns="45608" rIns="91215" bIns="45608" numCol="1" anchor="t" anchorCtr="0" compatLnSpc="1">
            <a:prstTxWarp prst="textNoShape">
              <a:avLst/>
            </a:prstTxWarp>
          </a:bodyPr>
          <a:lstStyle/>
          <a:p>
            <a:pPr defTabSz="912114" eaLnBrk="0" fontAlgn="base" hangingPunct="0">
              <a:spcBef>
                <a:spcPct val="0"/>
              </a:spcBef>
              <a:spcAft>
                <a:spcPct val="0"/>
              </a:spcAft>
            </a:pPr>
            <a:endParaRPr lang="en-US" sz="1596">
              <a:solidFill>
                <a:prstClr val="black"/>
              </a:solidFill>
              <a:latin typeface="Times" charset="0"/>
            </a:endParaRPr>
          </a:p>
        </p:txBody>
      </p:sp>
      <p:sp>
        <p:nvSpPr>
          <p:cNvPr id="152" name="AutoShape 3" descr="Lightbulb and gear with solid fill">
            <a:extLst>
              <a:ext uri="{FF2B5EF4-FFF2-40B4-BE49-F238E27FC236}">
                <a16:creationId xmlns:a16="http://schemas.microsoft.com/office/drawing/2014/main" id="{3E31BA1B-8089-A617-100B-E19F2AE902B8}"/>
              </a:ext>
            </a:extLst>
          </p:cNvPr>
          <p:cNvSpPr>
            <a:spLocks noChangeAspect="1" noChangeArrowheads="1"/>
          </p:cNvSpPr>
          <p:nvPr/>
        </p:nvSpPr>
        <p:spPr bwMode="auto">
          <a:xfrm>
            <a:off x="638190" y="-117120"/>
            <a:ext cx="304050" cy="304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215" tIns="45608" rIns="91215" bIns="45608" numCol="1" anchor="t" anchorCtr="0" compatLnSpc="1">
            <a:prstTxWarp prst="textNoShape">
              <a:avLst/>
            </a:prstTxWarp>
          </a:bodyPr>
          <a:lstStyle/>
          <a:p>
            <a:pPr defTabSz="912114" eaLnBrk="0" fontAlgn="base" hangingPunct="0">
              <a:spcBef>
                <a:spcPct val="0"/>
              </a:spcBef>
              <a:spcAft>
                <a:spcPct val="0"/>
              </a:spcAft>
            </a:pPr>
            <a:endParaRPr lang="en-US" sz="1596">
              <a:solidFill>
                <a:prstClr val="black"/>
              </a:solidFill>
              <a:latin typeface="Times" charset="0"/>
            </a:endParaRPr>
          </a:p>
        </p:txBody>
      </p:sp>
      <p:sp>
        <p:nvSpPr>
          <p:cNvPr id="153" name="AutoShape 5" descr="Gears with solid fill">
            <a:extLst>
              <a:ext uri="{FF2B5EF4-FFF2-40B4-BE49-F238E27FC236}">
                <a16:creationId xmlns:a16="http://schemas.microsoft.com/office/drawing/2014/main" id="{E673648A-A444-17E6-014B-3D147128FA6D}"/>
              </a:ext>
            </a:extLst>
          </p:cNvPr>
          <p:cNvSpPr>
            <a:spLocks noChangeAspect="1" noChangeArrowheads="1"/>
          </p:cNvSpPr>
          <p:nvPr/>
        </p:nvSpPr>
        <p:spPr bwMode="auto">
          <a:xfrm>
            <a:off x="330972" y="34906"/>
            <a:ext cx="304050" cy="304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215" tIns="45608" rIns="91215" bIns="45608" numCol="1" anchor="t" anchorCtr="0" compatLnSpc="1">
            <a:prstTxWarp prst="textNoShape">
              <a:avLst/>
            </a:prstTxWarp>
          </a:bodyPr>
          <a:lstStyle/>
          <a:p>
            <a:pPr defTabSz="912114" eaLnBrk="0" fontAlgn="base" hangingPunct="0">
              <a:spcBef>
                <a:spcPct val="0"/>
              </a:spcBef>
              <a:spcAft>
                <a:spcPct val="0"/>
              </a:spcAft>
            </a:pPr>
            <a:endParaRPr lang="en-US" sz="1596">
              <a:solidFill>
                <a:prstClr val="black"/>
              </a:solidFill>
              <a:latin typeface="Times" charset="0"/>
            </a:endParaRPr>
          </a:p>
        </p:txBody>
      </p:sp>
      <p:sp>
        <p:nvSpPr>
          <p:cNvPr id="154" name="AutoShape 6" descr="Lightbulb and gear with solid fill">
            <a:extLst>
              <a:ext uri="{FF2B5EF4-FFF2-40B4-BE49-F238E27FC236}">
                <a16:creationId xmlns:a16="http://schemas.microsoft.com/office/drawing/2014/main" id="{00D7B823-B3A4-61D0-5376-1AA1E50D6ECE}"/>
              </a:ext>
            </a:extLst>
          </p:cNvPr>
          <p:cNvSpPr>
            <a:spLocks noChangeAspect="1" noChangeArrowheads="1"/>
          </p:cNvSpPr>
          <p:nvPr/>
        </p:nvSpPr>
        <p:spPr bwMode="auto">
          <a:xfrm>
            <a:off x="790215" y="34906"/>
            <a:ext cx="304050" cy="304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215" tIns="45608" rIns="91215" bIns="45608" numCol="1" anchor="t" anchorCtr="0" compatLnSpc="1">
            <a:prstTxWarp prst="textNoShape">
              <a:avLst/>
            </a:prstTxWarp>
          </a:bodyPr>
          <a:lstStyle/>
          <a:p>
            <a:pPr defTabSz="912114" eaLnBrk="0" fontAlgn="base" hangingPunct="0">
              <a:spcBef>
                <a:spcPct val="0"/>
              </a:spcBef>
              <a:spcAft>
                <a:spcPct val="0"/>
              </a:spcAft>
            </a:pPr>
            <a:endParaRPr lang="en-US" sz="1596">
              <a:solidFill>
                <a:prstClr val="black"/>
              </a:solidFill>
              <a:latin typeface="Times" charset="0"/>
            </a:endParaRPr>
          </a:p>
        </p:txBody>
      </p:sp>
      <p:sp>
        <p:nvSpPr>
          <p:cNvPr id="155" name="AutoShape 8" descr="Gears with solid fill">
            <a:extLst>
              <a:ext uri="{FF2B5EF4-FFF2-40B4-BE49-F238E27FC236}">
                <a16:creationId xmlns:a16="http://schemas.microsoft.com/office/drawing/2014/main" id="{F51D9587-D4AA-3B05-2881-9ED81806A835}"/>
              </a:ext>
            </a:extLst>
          </p:cNvPr>
          <p:cNvSpPr>
            <a:spLocks noChangeAspect="1" noChangeArrowheads="1"/>
          </p:cNvSpPr>
          <p:nvPr/>
        </p:nvSpPr>
        <p:spPr bwMode="auto">
          <a:xfrm>
            <a:off x="482997" y="186931"/>
            <a:ext cx="304050" cy="304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215" tIns="45608" rIns="91215" bIns="45608" numCol="1" anchor="t" anchorCtr="0" compatLnSpc="1">
            <a:prstTxWarp prst="textNoShape">
              <a:avLst/>
            </a:prstTxWarp>
          </a:bodyPr>
          <a:lstStyle/>
          <a:p>
            <a:pPr defTabSz="912114" eaLnBrk="0" fontAlgn="base" hangingPunct="0">
              <a:spcBef>
                <a:spcPct val="0"/>
              </a:spcBef>
              <a:spcAft>
                <a:spcPct val="0"/>
              </a:spcAft>
            </a:pPr>
            <a:endParaRPr lang="en-US" sz="1596">
              <a:solidFill>
                <a:prstClr val="black"/>
              </a:solidFill>
              <a:latin typeface="Times" charset="0"/>
            </a:endParaRPr>
          </a:p>
        </p:txBody>
      </p:sp>
      <p:sp>
        <p:nvSpPr>
          <p:cNvPr id="156" name="AutoShape 9" descr="Lightbulb and gear with solid fill">
            <a:extLst>
              <a:ext uri="{FF2B5EF4-FFF2-40B4-BE49-F238E27FC236}">
                <a16:creationId xmlns:a16="http://schemas.microsoft.com/office/drawing/2014/main" id="{6CDF506B-B5DC-062D-ADE3-ED7655D6D07A}"/>
              </a:ext>
            </a:extLst>
          </p:cNvPr>
          <p:cNvSpPr>
            <a:spLocks noChangeAspect="1" noChangeArrowheads="1"/>
          </p:cNvSpPr>
          <p:nvPr/>
        </p:nvSpPr>
        <p:spPr bwMode="auto">
          <a:xfrm>
            <a:off x="942240" y="186931"/>
            <a:ext cx="304050" cy="304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215" tIns="45608" rIns="91215" bIns="45608" numCol="1" anchor="t" anchorCtr="0" compatLnSpc="1">
            <a:prstTxWarp prst="textNoShape">
              <a:avLst/>
            </a:prstTxWarp>
          </a:bodyPr>
          <a:lstStyle/>
          <a:p>
            <a:pPr defTabSz="912114" eaLnBrk="0" fontAlgn="base" hangingPunct="0">
              <a:spcBef>
                <a:spcPct val="0"/>
              </a:spcBef>
              <a:spcAft>
                <a:spcPct val="0"/>
              </a:spcAft>
            </a:pPr>
            <a:endParaRPr lang="en-US" sz="1596">
              <a:solidFill>
                <a:prstClr val="black"/>
              </a:solidFill>
              <a:latin typeface="Times" charset="0"/>
            </a:endParaRPr>
          </a:p>
        </p:txBody>
      </p:sp>
      <p:sp>
        <p:nvSpPr>
          <p:cNvPr id="184" name="Rounded Rectangle 183">
            <a:extLst>
              <a:ext uri="{FF2B5EF4-FFF2-40B4-BE49-F238E27FC236}">
                <a16:creationId xmlns:a16="http://schemas.microsoft.com/office/drawing/2014/main" id="{05A88487-8A3A-1B79-B51F-05641663748E}"/>
              </a:ext>
            </a:extLst>
          </p:cNvPr>
          <p:cNvSpPr/>
          <p:nvPr/>
        </p:nvSpPr>
        <p:spPr bwMode="auto">
          <a:xfrm>
            <a:off x="18463259" y="2609198"/>
            <a:ext cx="12667442" cy="2690108"/>
          </a:xfrm>
          <a:prstGeom prst="round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dirty="0">
              <a:solidFill>
                <a:prstClr val="black"/>
              </a:solidFill>
              <a:latin typeface="Times" charset="0"/>
            </a:endParaRPr>
          </a:p>
        </p:txBody>
      </p:sp>
      <p:sp>
        <p:nvSpPr>
          <p:cNvPr id="185" name="Rectangle 184">
            <a:extLst>
              <a:ext uri="{FF2B5EF4-FFF2-40B4-BE49-F238E27FC236}">
                <a16:creationId xmlns:a16="http://schemas.microsoft.com/office/drawing/2014/main" id="{55FC8B20-D081-656A-8786-AAC7A7733EF7}"/>
              </a:ext>
            </a:extLst>
          </p:cNvPr>
          <p:cNvSpPr/>
          <p:nvPr/>
        </p:nvSpPr>
        <p:spPr bwMode="auto">
          <a:xfrm>
            <a:off x="24689436" y="2620776"/>
            <a:ext cx="103331" cy="2695519"/>
          </a:xfrm>
          <a:prstGeom prst="rect">
            <a:avLst/>
          </a:prstGeom>
          <a:solidFill>
            <a:schemeClr val="bg1"/>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186" name="Round Single Corner of Rectangle 185">
            <a:extLst>
              <a:ext uri="{FF2B5EF4-FFF2-40B4-BE49-F238E27FC236}">
                <a16:creationId xmlns:a16="http://schemas.microsoft.com/office/drawing/2014/main" id="{35AFC900-6D00-DED3-DCC1-5671F74C5C08}"/>
              </a:ext>
            </a:extLst>
          </p:cNvPr>
          <p:cNvSpPr/>
          <p:nvPr/>
        </p:nvSpPr>
        <p:spPr>
          <a:xfrm>
            <a:off x="18699726" y="3605985"/>
            <a:ext cx="1857178" cy="1626347"/>
          </a:xfrm>
          <a:prstGeom prst="round1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endParaRPr lang="en-US" sz="1596" b="1">
              <a:solidFill>
                <a:prstClr val="white"/>
              </a:solidFill>
              <a:latin typeface="Times New Roman" panose="02020603050405020304" pitchFamily="18" charset="0"/>
              <a:cs typeface="Times New Roman" panose="02020603050405020304" pitchFamily="18" charset="0"/>
            </a:endParaRPr>
          </a:p>
        </p:txBody>
      </p:sp>
      <p:sp>
        <p:nvSpPr>
          <p:cNvPr id="187" name="Round Single Corner of Rectangle 186">
            <a:extLst>
              <a:ext uri="{FF2B5EF4-FFF2-40B4-BE49-F238E27FC236}">
                <a16:creationId xmlns:a16="http://schemas.microsoft.com/office/drawing/2014/main" id="{B90BF888-360E-792E-308C-C2805AD6E492}"/>
              </a:ext>
            </a:extLst>
          </p:cNvPr>
          <p:cNvSpPr/>
          <p:nvPr/>
        </p:nvSpPr>
        <p:spPr>
          <a:xfrm>
            <a:off x="20670421" y="3591110"/>
            <a:ext cx="1857178" cy="1626347"/>
          </a:xfrm>
          <a:prstGeom prst="round1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endParaRPr lang="en-US" sz="1596" b="1">
              <a:solidFill>
                <a:prstClr val="white"/>
              </a:solidFill>
              <a:latin typeface="Times New Roman" panose="02020603050405020304" pitchFamily="18" charset="0"/>
              <a:cs typeface="Times New Roman" panose="02020603050405020304" pitchFamily="18" charset="0"/>
            </a:endParaRPr>
          </a:p>
        </p:txBody>
      </p:sp>
      <p:sp>
        <p:nvSpPr>
          <p:cNvPr id="188" name="Round Single Corner of Rectangle 187">
            <a:extLst>
              <a:ext uri="{FF2B5EF4-FFF2-40B4-BE49-F238E27FC236}">
                <a16:creationId xmlns:a16="http://schemas.microsoft.com/office/drawing/2014/main" id="{9CDFD5A9-22BC-DD2B-F302-4192E45CFCDE}"/>
              </a:ext>
            </a:extLst>
          </p:cNvPr>
          <p:cNvSpPr/>
          <p:nvPr/>
        </p:nvSpPr>
        <p:spPr>
          <a:xfrm>
            <a:off x="22689730" y="3579382"/>
            <a:ext cx="1857178" cy="1626347"/>
          </a:xfrm>
          <a:prstGeom prst="round1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endParaRPr lang="en-US" sz="1596" b="1">
              <a:solidFill>
                <a:prstClr val="white"/>
              </a:solidFill>
              <a:latin typeface="Times New Roman" panose="02020603050405020304" pitchFamily="18" charset="0"/>
              <a:cs typeface="Times New Roman" panose="02020603050405020304" pitchFamily="18" charset="0"/>
            </a:endParaRPr>
          </a:p>
        </p:txBody>
      </p:sp>
      <p:sp>
        <p:nvSpPr>
          <p:cNvPr id="192" name="Round Single Corner of Rectangle 191">
            <a:extLst>
              <a:ext uri="{FF2B5EF4-FFF2-40B4-BE49-F238E27FC236}">
                <a16:creationId xmlns:a16="http://schemas.microsoft.com/office/drawing/2014/main" id="{179BA205-FC62-C279-D138-CD283C17C80A}"/>
              </a:ext>
            </a:extLst>
          </p:cNvPr>
          <p:cNvSpPr/>
          <p:nvPr/>
        </p:nvSpPr>
        <p:spPr>
          <a:xfrm>
            <a:off x="24941930" y="3570177"/>
            <a:ext cx="1857178" cy="1626347"/>
          </a:xfrm>
          <a:prstGeom prst="round1Rect">
            <a:avLst/>
          </a:prstGeom>
          <a:solidFill>
            <a:srgbClr val="DEC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endParaRPr lang="en-US" sz="1596" b="1">
              <a:solidFill>
                <a:prstClr val="white"/>
              </a:solidFill>
              <a:latin typeface="Times New Roman" panose="02020603050405020304" pitchFamily="18" charset="0"/>
              <a:cs typeface="Times New Roman" panose="02020603050405020304" pitchFamily="18" charset="0"/>
            </a:endParaRPr>
          </a:p>
        </p:txBody>
      </p:sp>
      <p:sp>
        <p:nvSpPr>
          <p:cNvPr id="193" name="Round Single Corner of Rectangle 192">
            <a:extLst>
              <a:ext uri="{FF2B5EF4-FFF2-40B4-BE49-F238E27FC236}">
                <a16:creationId xmlns:a16="http://schemas.microsoft.com/office/drawing/2014/main" id="{68E833B4-D71A-8235-318B-6FBC3FB80C7E}"/>
              </a:ext>
            </a:extLst>
          </p:cNvPr>
          <p:cNvSpPr/>
          <p:nvPr/>
        </p:nvSpPr>
        <p:spPr>
          <a:xfrm>
            <a:off x="26985006" y="3600842"/>
            <a:ext cx="1857178" cy="1626347"/>
          </a:xfrm>
          <a:prstGeom prst="round1Rect">
            <a:avLst/>
          </a:prstGeom>
          <a:solidFill>
            <a:srgbClr val="DEC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endParaRPr lang="en-US" sz="1596" b="1">
              <a:solidFill>
                <a:prstClr val="white"/>
              </a:solidFill>
              <a:latin typeface="Times New Roman" panose="02020603050405020304" pitchFamily="18" charset="0"/>
              <a:cs typeface="Times New Roman" panose="02020603050405020304" pitchFamily="18" charset="0"/>
            </a:endParaRPr>
          </a:p>
        </p:txBody>
      </p:sp>
      <p:sp>
        <p:nvSpPr>
          <p:cNvPr id="194" name="Round Single Corner of Rectangle 193">
            <a:extLst>
              <a:ext uri="{FF2B5EF4-FFF2-40B4-BE49-F238E27FC236}">
                <a16:creationId xmlns:a16="http://schemas.microsoft.com/office/drawing/2014/main" id="{2CA037E2-D470-8905-8AB6-9411706A6BD3}"/>
              </a:ext>
            </a:extLst>
          </p:cNvPr>
          <p:cNvSpPr/>
          <p:nvPr/>
        </p:nvSpPr>
        <p:spPr>
          <a:xfrm>
            <a:off x="29016997" y="3589841"/>
            <a:ext cx="1857178" cy="1626347"/>
          </a:xfrm>
          <a:prstGeom prst="round1Rect">
            <a:avLst/>
          </a:prstGeom>
          <a:solidFill>
            <a:srgbClr val="DEC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endParaRPr lang="en-US" sz="1596" b="1">
              <a:solidFill>
                <a:prstClr val="white"/>
              </a:solidFill>
              <a:latin typeface="Times New Roman" panose="02020603050405020304" pitchFamily="18" charset="0"/>
              <a:cs typeface="Times New Roman" panose="02020603050405020304" pitchFamily="18" charset="0"/>
            </a:endParaRPr>
          </a:p>
        </p:txBody>
      </p:sp>
      <p:sp>
        <p:nvSpPr>
          <p:cNvPr id="195" name="Oval 194">
            <a:extLst>
              <a:ext uri="{FF2B5EF4-FFF2-40B4-BE49-F238E27FC236}">
                <a16:creationId xmlns:a16="http://schemas.microsoft.com/office/drawing/2014/main" id="{92205EDA-29F2-096F-B386-214381076902}"/>
              </a:ext>
            </a:extLst>
          </p:cNvPr>
          <p:cNvSpPr/>
          <p:nvPr/>
        </p:nvSpPr>
        <p:spPr>
          <a:xfrm>
            <a:off x="18763695" y="3452536"/>
            <a:ext cx="359115" cy="359115"/>
          </a:xfrm>
          <a:prstGeom prst="ellipse">
            <a:avLst/>
          </a:prstGeom>
          <a:solidFill>
            <a:srgbClr val="F28D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r>
              <a:rPr lang="en-US" sz="1596" b="1" dirty="0">
                <a:solidFill>
                  <a:prstClr val="white"/>
                </a:solidFill>
                <a:latin typeface="Times New Roman" panose="02020603050405020304" pitchFamily="18" charset="0"/>
                <a:cs typeface="Times New Roman" panose="02020603050405020304" pitchFamily="18" charset="0"/>
              </a:rPr>
              <a:t>1</a:t>
            </a:r>
          </a:p>
        </p:txBody>
      </p:sp>
      <p:sp>
        <p:nvSpPr>
          <p:cNvPr id="196" name="Oval 195">
            <a:extLst>
              <a:ext uri="{FF2B5EF4-FFF2-40B4-BE49-F238E27FC236}">
                <a16:creationId xmlns:a16="http://schemas.microsoft.com/office/drawing/2014/main" id="{DBA2F90F-B998-0D0C-5EBE-7EB3F7F5BBD2}"/>
              </a:ext>
            </a:extLst>
          </p:cNvPr>
          <p:cNvSpPr/>
          <p:nvPr/>
        </p:nvSpPr>
        <p:spPr>
          <a:xfrm>
            <a:off x="20560998" y="3562970"/>
            <a:ext cx="359115" cy="359115"/>
          </a:xfrm>
          <a:prstGeom prst="ellipse">
            <a:avLst/>
          </a:prstGeom>
          <a:solidFill>
            <a:srgbClr val="F28D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r>
              <a:rPr lang="en-US" sz="1596" b="1" dirty="0">
                <a:solidFill>
                  <a:prstClr val="white"/>
                </a:solidFill>
                <a:latin typeface="Times New Roman" panose="02020603050405020304" pitchFamily="18" charset="0"/>
                <a:cs typeface="Times New Roman" panose="02020603050405020304" pitchFamily="18" charset="0"/>
              </a:rPr>
              <a:t>2</a:t>
            </a:r>
          </a:p>
        </p:txBody>
      </p:sp>
      <p:sp>
        <p:nvSpPr>
          <p:cNvPr id="197" name="Oval 196">
            <a:extLst>
              <a:ext uri="{FF2B5EF4-FFF2-40B4-BE49-F238E27FC236}">
                <a16:creationId xmlns:a16="http://schemas.microsoft.com/office/drawing/2014/main" id="{7267EDF8-4167-561E-1C49-EE6D96AE68C3}"/>
              </a:ext>
            </a:extLst>
          </p:cNvPr>
          <p:cNvSpPr/>
          <p:nvPr/>
        </p:nvSpPr>
        <p:spPr>
          <a:xfrm>
            <a:off x="22574166" y="3491362"/>
            <a:ext cx="359115" cy="359115"/>
          </a:xfrm>
          <a:prstGeom prst="ellipse">
            <a:avLst/>
          </a:prstGeom>
          <a:solidFill>
            <a:srgbClr val="F28D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r>
              <a:rPr lang="en-US" sz="1596" b="1" dirty="0">
                <a:solidFill>
                  <a:prstClr val="white"/>
                </a:solidFill>
                <a:latin typeface="Times New Roman" panose="02020603050405020304" pitchFamily="18" charset="0"/>
                <a:cs typeface="Times New Roman" panose="02020603050405020304" pitchFamily="18" charset="0"/>
              </a:rPr>
              <a:t>3</a:t>
            </a:r>
          </a:p>
        </p:txBody>
      </p:sp>
      <p:sp>
        <p:nvSpPr>
          <p:cNvPr id="198" name="Oval 197">
            <a:extLst>
              <a:ext uri="{FF2B5EF4-FFF2-40B4-BE49-F238E27FC236}">
                <a16:creationId xmlns:a16="http://schemas.microsoft.com/office/drawing/2014/main" id="{0D2E1FFE-B230-602B-932C-9C23417F99D9}"/>
              </a:ext>
            </a:extLst>
          </p:cNvPr>
          <p:cNvSpPr/>
          <p:nvPr/>
        </p:nvSpPr>
        <p:spPr>
          <a:xfrm>
            <a:off x="24813628" y="3364832"/>
            <a:ext cx="359115" cy="359115"/>
          </a:xfrm>
          <a:prstGeom prst="ellipse">
            <a:avLst/>
          </a:prstGeom>
          <a:solidFill>
            <a:srgbClr val="F28D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r>
              <a:rPr lang="en-US" sz="1596" b="1" dirty="0">
                <a:solidFill>
                  <a:prstClr val="white"/>
                </a:solidFill>
                <a:latin typeface="Times New Roman" panose="02020603050405020304" pitchFamily="18" charset="0"/>
                <a:cs typeface="Times New Roman" panose="02020603050405020304" pitchFamily="18" charset="0"/>
              </a:rPr>
              <a:t>1</a:t>
            </a:r>
          </a:p>
        </p:txBody>
      </p:sp>
      <p:sp>
        <p:nvSpPr>
          <p:cNvPr id="199" name="Oval 198">
            <a:extLst>
              <a:ext uri="{FF2B5EF4-FFF2-40B4-BE49-F238E27FC236}">
                <a16:creationId xmlns:a16="http://schemas.microsoft.com/office/drawing/2014/main" id="{6D59EDB9-B02A-0C4A-B97D-4B10D4FC36ED}"/>
              </a:ext>
            </a:extLst>
          </p:cNvPr>
          <p:cNvSpPr/>
          <p:nvPr/>
        </p:nvSpPr>
        <p:spPr>
          <a:xfrm>
            <a:off x="26994693" y="3433120"/>
            <a:ext cx="359115" cy="359115"/>
          </a:xfrm>
          <a:prstGeom prst="ellipse">
            <a:avLst/>
          </a:prstGeom>
          <a:solidFill>
            <a:srgbClr val="F28D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r>
              <a:rPr lang="en-US" sz="1596" b="1" dirty="0">
                <a:solidFill>
                  <a:prstClr val="white"/>
                </a:solidFill>
                <a:latin typeface="Times New Roman" panose="02020603050405020304" pitchFamily="18" charset="0"/>
                <a:cs typeface="Times New Roman" panose="02020603050405020304" pitchFamily="18" charset="0"/>
              </a:rPr>
              <a:t>2</a:t>
            </a:r>
          </a:p>
        </p:txBody>
      </p:sp>
      <p:sp>
        <p:nvSpPr>
          <p:cNvPr id="200" name="Oval 199">
            <a:extLst>
              <a:ext uri="{FF2B5EF4-FFF2-40B4-BE49-F238E27FC236}">
                <a16:creationId xmlns:a16="http://schemas.microsoft.com/office/drawing/2014/main" id="{540CDDD6-B63C-BDAE-579D-2919EB0D6B66}"/>
              </a:ext>
            </a:extLst>
          </p:cNvPr>
          <p:cNvSpPr/>
          <p:nvPr/>
        </p:nvSpPr>
        <p:spPr>
          <a:xfrm>
            <a:off x="29089737" y="3410283"/>
            <a:ext cx="359115" cy="359115"/>
          </a:xfrm>
          <a:prstGeom prst="ellipse">
            <a:avLst/>
          </a:prstGeom>
          <a:solidFill>
            <a:srgbClr val="F28D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2114" eaLnBrk="0" fontAlgn="base" hangingPunct="0">
              <a:spcBef>
                <a:spcPct val="0"/>
              </a:spcBef>
              <a:spcAft>
                <a:spcPct val="0"/>
              </a:spcAft>
            </a:pPr>
            <a:r>
              <a:rPr lang="en-US" sz="1596" b="1">
                <a:solidFill>
                  <a:prstClr val="white"/>
                </a:solidFill>
                <a:latin typeface="Times New Roman" panose="02020603050405020304" pitchFamily="18" charset="0"/>
                <a:cs typeface="Times New Roman" panose="02020603050405020304" pitchFamily="18" charset="0"/>
              </a:rPr>
              <a:t>1</a:t>
            </a:r>
          </a:p>
        </p:txBody>
      </p:sp>
      <p:pic>
        <p:nvPicPr>
          <p:cNvPr id="202" name="Graphic 201" descr="Database with solid fill">
            <a:extLst>
              <a:ext uri="{FF2B5EF4-FFF2-40B4-BE49-F238E27FC236}">
                <a16:creationId xmlns:a16="http://schemas.microsoft.com/office/drawing/2014/main" id="{A8AAB8E6-BCC1-F9D3-380E-196C14B9AAB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8787655" y="2673719"/>
            <a:ext cx="775777" cy="775777"/>
          </a:xfrm>
          <a:prstGeom prst="rect">
            <a:avLst/>
          </a:prstGeom>
        </p:spPr>
      </p:pic>
      <p:pic>
        <p:nvPicPr>
          <p:cNvPr id="203" name="Graphic 202" descr="Database with solid fill">
            <a:extLst>
              <a:ext uri="{FF2B5EF4-FFF2-40B4-BE49-F238E27FC236}">
                <a16:creationId xmlns:a16="http://schemas.microsoft.com/office/drawing/2014/main" id="{4F1A2D81-AC6F-DFF0-E308-A541F56713F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843418" y="2621922"/>
            <a:ext cx="775777" cy="775777"/>
          </a:xfrm>
          <a:prstGeom prst="rect">
            <a:avLst/>
          </a:prstGeom>
        </p:spPr>
      </p:pic>
      <p:sp>
        <p:nvSpPr>
          <p:cNvPr id="204" name="TextBox 203">
            <a:extLst>
              <a:ext uri="{FF2B5EF4-FFF2-40B4-BE49-F238E27FC236}">
                <a16:creationId xmlns:a16="http://schemas.microsoft.com/office/drawing/2014/main" id="{F33253D8-827F-DB14-358D-BED9F872B4E8}"/>
              </a:ext>
            </a:extLst>
          </p:cNvPr>
          <p:cNvSpPr txBox="1"/>
          <p:nvPr/>
        </p:nvSpPr>
        <p:spPr>
          <a:xfrm>
            <a:off x="19532264" y="2955524"/>
            <a:ext cx="1489750" cy="399126"/>
          </a:xfrm>
          <a:prstGeom prst="rect">
            <a:avLst/>
          </a:prstGeom>
          <a:noFill/>
        </p:spPr>
        <p:txBody>
          <a:bodyPr wrap="square" rtlCol="0">
            <a:spAutoFit/>
          </a:bodyPr>
          <a:lstStyle/>
          <a:p>
            <a:pPr defTabSz="912114" eaLnBrk="0" fontAlgn="base" hangingPunct="0">
              <a:spcBef>
                <a:spcPct val="0"/>
              </a:spcBef>
              <a:spcAft>
                <a:spcPct val="0"/>
              </a:spcAft>
            </a:pPr>
            <a:r>
              <a:rPr lang="en-US" sz="1995" dirty="0">
                <a:solidFill>
                  <a:prstClr val="black"/>
                </a:solidFill>
                <a:latin typeface="Lucida Sans" panose="020B0602030504020204" pitchFamily="34" charset="77"/>
              </a:rPr>
              <a:t>Internal</a:t>
            </a:r>
          </a:p>
        </p:txBody>
      </p:sp>
      <p:sp>
        <p:nvSpPr>
          <p:cNvPr id="205" name="TextBox 204">
            <a:extLst>
              <a:ext uri="{FF2B5EF4-FFF2-40B4-BE49-F238E27FC236}">
                <a16:creationId xmlns:a16="http://schemas.microsoft.com/office/drawing/2014/main" id="{73763BB8-1F7B-9C64-C585-A52599B2D92F}"/>
              </a:ext>
            </a:extLst>
          </p:cNvPr>
          <p:cNvSpPr txBox="1"/>
          <p:nvPr/>
        </p:nvSpPr>
        <p:spPr>
          <a:xfrm>
            <a:off x="25767667" y="2848434"/>
            <a:ext cx="1489750" cy="399126"/>
          </a:xfrm>
          <a:prstGeom prst="rect">
            <a:avLst/>
          </a:prstGeom>
          <a:noFill/>
        </p:spPr>
        <p:txBody>
          <a:bodyPr wrap="square" rtlCol="0">
            <a:spAutoFit/>
          </a:bodyPr>
          <a:lstStyle/>
          <a:p>
            <a:pPr defTabSz="912114" eaLnBrk="0" fontAlgn="base" hangingPunct="0">
              <a:spcBef>
                <a:spcPct val="0"/>
              </a:spcBef>
              <a:spcAft>
                <a:spcPct val="0"/>
              </a:spcAft>
            </a:pPr>
            <a:r>
              <a:rPr lang="en-US" sz="1995" dirty="0">
                <a:solidFill>
                  <a:prstClr val="black"/>
                </a:solidFill>
                <a:latin typeface="Lucida Sans" panose="020B0602030504020204" pitchFamily="34" charset="77"/>
              </a:rPr>
              <a:t>External</a:t>
            </a:r>
          </a:p>
        </p:txBody>
      </p:sp>
      <p:sp>
        <p:nvSpPr>
          <p:cNvPr id="209" name="Rectangle 208">
            <a:extLst>
              <a:ext uri="{FF2B5EF4-FFF2-40B4-BE49-F238E27FC236}">
                <a16:creationId xmlns:a16="http://schemas.microsoft.com/office/drawing/2014/main" id="{8C2C8F5F-F73C-F7C2-D598-FAC03323F91F}"/>
              </a:ext>
            </a:extLst>
          </p:cNvPr>
          <p:cNvSpPr/>
          <p:nvPr/>
        </p:nvSpPr>
        <p:spPr bwMode="auto">
          <a:xfrm rot="16200000">
            <a:off x="24411230" y="-573792"/>
            <a:ext cx="556412" cy="12410499"/>
          </a:xfrm>
          <a:prstGeom prst="rect">
            <a:avLst/>
          </a:prstGeom>
          <a:solidFill>
            <a:srgbClr val="DDC69A"/>
          </a:solidFill>
          <a:ln w="9525" cap="flat" cmpd="sng" algn="ctr">
            <a:noFill/>
            <a:prstDash val="solid"/>
            <a:round/>
            <a:headEnd type="none" w="med" len="med"/>
            <a:tailEnd type="none" w="med" len="med"/>
          </a:ln>
          <a:effectLst/>
        </p:spPr>
        <p:txBody>
          <a:bodyPr vert="vert"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US" sz="2394" dirty="0">
                <a:solidFill>
                  <a:prstClr val="black"/>
                </a:solidFill>
                <a:latin typeface="Lucida Sans" panose="020B0602030504020204" pitchFamily="34" charset="77"/>
              </a:rPr>
              <a:t>      </a:t>
            </a:r>
            <a:r>
              <a:rPr lang="en-US" sz="2993" b="1" dirty="0">
                <a:solidFill>
                  <a:prstClr val="black"/>
                </a:solidFill>
                <a:latin typeface="Lucida Sans" panose="020B0602030504020204" pitchFamily="34" charset="77"/>
              </a:rPr>
              <a:t>Data Pre-Processing </a:t>
            </a:r>
          </a:p>
        </p:txBody>
      </p:sp>
      <p:sp>
        <p:nvSpPr>
          <p:cNvPr id="212" name="TextBox 211">
            <a:extLst>
              <a:ext uri="{FF2B5EF4-FFF2-40B4-BE49-F238E27FC236}">
                <a16:creationId xmlns:a16="http://schemas.microsoft.com/office/drawing/2014/main" id="{819A053C-4B07-D27A-D840-53467C690DD6}"/>
              </a:ext>
            </a:extLst>
          </p:cNvPr>
          <p:cNvSpPr txBox="1"/>
          <p:nvPr/>
        </p:nvSpPr>
        <p:spPr>
          <a:xfrm>
            <a:off x="18510664" y="5941961"/>
            <a:ext cx="8501872" cy="1381589"/>
          </a:xfrm>
          <a:prstGeom prst="rect">
            <a:avLst/>
          </a:prstGeom>
          <a:noFill/>
        </p:spPr>
        <p:txBody>
          <a:bodyPr wrap="square" rtlCol="0">
            <a:spAutoFit/>
          </a:bodyPr>
          <a:lstStyle/>
          <a:p>
            <a:pPr marL="342043" indent="-342043" defTabSz="912114" eaLnBrk="0" fontAlgn="base" hangingPunct="0">
              <a:spcBef>
                <a:spcPct val="0"/>
              </a:spcBef>
              <a:spcAft>
                <a:spcPct val="0"/>
              </a:spcAft>
              <a:buFont typeface="Wingdings" pitchFamily="2" charset="2"/>
              <a:buChar char="q"/>
            </a:pPr>
            <a:r>
              <a:rPr lang="en-US" sz="2394" b="1" dirty="0">
                <a:solidFill>
                  <a:srgbClr val="B1810B"/>
                </a:solidFill>
                <a:latin typeface="Lucida Sans" panose="020B0602030504020204" pitchFamily="34" charset="77"/>
              </a:rPr>
              <a:t>Null Value Imputation</a:t>
            </a:r>
          </a:p>
          <a:p>
            <a:pPr marL="304008" lvl="1" defTabSz="912114" eaLnBrk="0" fontAlgn="base" hangingPunct="0">
              <a:spcBef>
                <a:spcPct val="0"/>
              </a:spcBef>
              <a:spcAft>
                <a:spcPct val="0"/>
              </a:spcAft>
            </a:pPr>
            <a:r>
              <a:rPr lang="en-IN" sz="1995" b="1" dirty="0">
                <a:solidFill>
                  <a:prstClr val="black"/>
                </a:solidFill>
                <a:latin typeface="Lucida Sans" panose="020B0602030504020204" pitchFamily="34" charset="77"/>
              </a:rPr>
              <a:t>For Categorical Variables</a:t>
            </a:r>
            <a:r>
              <a:rPr lang="en-IN" sz="1995" dirty="0">
                <a:solidFill>
                  <a:prstClr val="black"/>
                </a:solidFill>
                <a:latin typeface="Lucida Sans" panose="020B0602030504020204" pitchFamily="34" charset="77"/>
              </a:rPr>
              <a:t> employed mode imputation </a:t>
            </a:r>
          </a:p>
          <a:p>
            <a:pPr marL="304008" lvl="1" defTabSz="912114" eaLnBrk="0" fontAlgn="base" hangingPunct="0">
              <a:spcBef>
                <a:spcPct val="0"/>
              </a:spcBef>
              <a:spcAft>
                <a:spcPct val="0"/>
              </a:spcAft>
            </a:pPr>
            <a:r>
              <a:rPr lang="en-IN" sz="1995" b="1" dirty="0">
                <a:solidFill>
                  <a:prstClr val="black"/>
                </a:solidFill>
                <a:latin typeface="Lucida Sans" panose="020B0602030504020204" pitchFamily="34" charset="77"/>
              </a:rPr>
              <a:t>For Continuous Variables </a:t>
            </a:r>
            <a:r>
              <a:rPr lang="en-IN" sz="1995" dirty="0">
                <a:solidFill>
                  <a:prstClr val="black"/>
                </a:solidFill>
                <a:latin typeface="Lucida Sans" panose="020B0602030504020204" pitchFamily="34" charset="77"/>
              </a:rPr>
              <a:t>utilized median imputation </a:t>
            </a:r>
          </a:p>
          <a:p>
            <a:pPr defTabSz="912114" eaLnBrk="0" fontAlgn="base" hangingPunct="0">
              <a:spcBef>
                <a:spcPct val="0"/>
              </a:spcBef>
              <a:spcAft>
                <a:spcPct val="0"/>
              </a:spcAft>
            </a:pPr>
            <a:endParaRPr lang="en-US" sz="1995" dirty="0">
              <a:solidFill>
                <a:prstClr val="black"/>
              </a:solidFill>
              <a:latin typeface="Lucida Sans" panose="020B0602030504020204" pitchFamily="34" charset="77"/>
            </a:endParaRPr>
          </a:p>
        </p:txBody>
      </p:sp>
      <p:sp>
        <p:nvSpPr>
          <p:cNvPr id="213" name="TextBox 212">
            <a:extLst>
              <a:ext uri="{FF2B5EF4-FFF2-40B4-BE49-F238E27FC236}">
                <a16:creationId xmlns:a16="http://schemas.microsoft.com/office/drawing/2014/main" id="{15958441-B1F6-7946-71D3-A43C7DF67252}"/>
              </a:ext>
            </a:extLst>
          </p:cNvPr>
          <p:cNvSpPr txBox="1"/>
          <p:nvPr/>
        </p:nvSpPr>
        <p:spPr>
          <a:xfrm>
            <a:off x="18560524" y="7035622"/>
            <a:ext cx="9268807" cy="1381589"/>
          </a:xfrm>
          <a:prstGeom prst="rect">
            <a:avLst/>
          </a:prstGeom>
          <a:noFill/>
        </p:spPr>
        <p:txBody>
          <a:bodyPr wrap="square" rtlCol="0">
            <a:spAutoFit/>
          </a:bodyPr>
          <a:lstStyle/>
          <a:p>
            <a:pPr marL="342043" indent="-342043" defTabSz="912114" eaLnBrk="0" fontAlgn="base" hangingPunct="0">
              <a:spcBef>
                <a:spcPct val="0"/>
              </a:spcBef>
              <a:spcAft>
                <a:spcPct val="0"/>
              </a:spcAft>
              <a:buFont typeface="Wingdings" pitchFamily="2" charset="2"/>
              <a:buChar char="q"/>
            </a:pPr>
            <a:r>
              <a:rPr lang="en-US" sz="2394" b="1" dirty="0">
                <a:solidFill>
                  <a:srgbClr val="B1810B"/>
                </a:solidFill>
                <a:latin typeface="Lucida Sans" panose="020B0602030504020204" pitchFamily="34" charset="77"/>
              </a:rPr>
              <a:t>Data Integration via Pandas</a:t>
            </a:r>
          </a:p>
          <a:p>
            <a:pPr defTabSz="912114" eaLnBrk="0" fontAlgn="base" hangingPunct="0">
              <a:spcBef>
                <a:spcPct val="0"/>
              </a:spcBef>
              <a:spcAft>
                <a:spcPct val="0"/>
              </a:spcAft>
            </a:pPr>
            <a:r>
              <a:rPr lang="en-IN" sz="1995" dirty="0">
                <a:solidFill>
                  <a:prstClr val="black"/>
                </a:solidFill>
                <a:latin typeface="Lucida Sans" panose="020B0602030504020204" pitchFamily="34" charset="77"/>
              </a:rPr>
              <a:t>Used data manipulation, merging disparate datasets into a </a:t>
            </a:r>
            <a:r>
              <a:rPr lang="en-IN" sz="1995" b="1" dirty="0">
                <a:solidFill>
                  <a:prstClr val="black"/>
                </a:solidFill>
                <a:latin typeface="Lucida Sans" panose="020B0602030504020204" pitchFamily="34" charset="77"/>
              </a:rPr>
              <a:t>single cohesive data frame.</a:t>
            </a:r>
          </a:p>
          <a:p>
            <a:pPr defTabSz="912114" eaLnBrk="0" fontAlgn="base" hangingPunct="0">
              <a:spcBef>
                <a:spcPct val="0"/>
              </a:spcBef>
              <a:spcAft>
                <a:spcPct val="0"/>
              </a:spcAft>
            </a:pPr>
            <a:endParaRPr lang="en-US" sz="1995" dirty="0">
              <a:solidFill>
                <a:prstClr val="black"/>
              </a:solidFill>
              <a:latin typeface="Lucida Sans" panose="020B0602030504020204" pitchFamily="34" charset="77"/>
            </a:endParaRPr>
          </a:p>
        </p:txBody>
      </p:sp>
      <p:sp>
        <p:nvSpPr>
          <p:cNvPr id="214" name="TextBox 213">
            <a:extLst>
              <a:ext uri="{FF2B5EF4-FFF2-40B4-BE49-F238E27FC236}">
                <a16:creationId xmlns:a16="http://schemas.microsoft.com/office/drawing/2014/main" id="{D049BA72-B788-0A4E-8FE7-F9D4FABAB22E}"/>
              </a:ext>
            </a:extLst>
          </p:cNvPr>
          <p:cNvSpPr txBox="1"/>
          <p:nvPr/>
        </p:nvSpPr>
        <p:spPr>
          <a:xfrm>
            <a:off x="18496094" y="8078786"/>
            <a:ext cx="9094329" cy="1750011"/>
          </a:xfrm>
          <a:prstGeom prst="rect">
            <a:avLst/>
          </a:prstGeom>
          <a:noFill/>
        </p:spPr>
        <p:txBody>
          <a:bodyPr wrap="square" rtlCol="0">
            <a:spAutoFit/>
          </a:bodyPr>
          <a:lstStyle/>
          <a:p>
            <a:pPr marL="342043" indent="-342043" defTabSz="912114" eaLnBrk="0" fontAlgn="base" hangingPunct="0">
              <a:spcBef>
                <a:spcPct val="0"/>
              </a:spcBef>
              <a:spcAft>
                <a:spcPct val="0"/>
              </a:spcAft>
              <a:buFont typeface="Wingdings" pitchFamily="2" charset="2"/>
              <a:buChar char="q"/>
            </a:pPr>
            <a:r>
              <a:rPr lang="en-US" sz="2394" b="1" dirty="0">
                <a:solidFill>
                  <a:srgbClr val="B1810B"/>
                </a:solidFill>
                <a:latin typeface="Lucida Sans" panose="020B0602030504020204" pitchFamily="34" charset="77"/>
              </a:rPr>
              <a:t>Data Normalization</a:t>
            </a:r>
          </a:p>
          <a:p>
            <a:pPr marL="304008" lvl="1" defTabSz="912114" eaLnBrk="0" fontAlgn="base" hangingPunct="0">
              <a:spcBef>
                <a:spcPct val="0"/>
              </a:spcBef>
              <a:spcAft>
                <a:spcPct val="0"/>
              </a:spcAft>
            </a:pPr>
            <a:r>
              <a:rPr lang="en-IN" sz="1995" dirty="0">
                <a:solidFill>
                  <a:prstClr val="black"/>
                </a:solidFill>
                <a:latin typeface="Lucida Sans" panose="020B0602030504020204" pitchFamily="34" charset="77"/>
              </a:rPr>
              <a:t>Standardized naming conventions across the dataset, resolving discrepancies in entity representation to </a:t>
            </a:r>
            <a:r>
              <a:rPr lang="en-IN" sz="1995" b="1" dirty="0">
                <a:solidFill>
                  <a:prstClr val="black"/>
                </a:solidFill>
                <a:latin typeface="Lucida Sans" panose="020B0602030504020204" pitchFamily="34" charset="77"/>
              </a:rPr>
              <a:t>avoid redundancy and confusion.</a:t>
            </a:r>
          </a:p>
          <a:p>
            <a:pPr defTabSz="912114" eaLnBrk="0" fontAlgn="base" hangingPunct="0">
              <a:spcBef>
                <a:spcPct val="0"/>
              </a:spcBef>
              <a:spcAft>
                <a:spcPct val="0"/>
              </a:spcAft>
            </a:pPr>
            <a:endParaRPr lang="en-US" sz="2394" b="1" dirty="0">
              <a:solidFill>
                <a:srgbClr val="CFB991"/>
              </a:solidFill>
              <a:latin typeface="Lucida Sans" panose="020B0602030504020204" pitchFamily="34" charset="77"/>
            </a:endParaRPr>
          </a:p>
        </p:txBody>
      </p:sp>
      <p:pic>
        <p:nvPicPr>
          <p:cNvPr id="3095" name="Picture 23" descr="Data processing Generic Flat icon">
            <a:extLst>
              <a:ext uri="{FF2B5EF4-FFF2-40B4-BE49-F238E27FC236}">
                <a16:creationId xmlns:a16="http://schemas.microsoft.com/office/drawing/2014/main" id="{340C05FB-4B72-2870-F6FA-FCAE5D6FE77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7404998" y="6036186"/>
            <a:ext cx="3249443" cy="32494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0" name="Chart 219">
            <a:extLst>
              <a:ext uri="{FF2B5EF4-FFF2-40B4-BE49-F238E27FC236}">
                <a16:creationId xmlns:a16="http://schemas.microsoft.com/office/drawing/2014/main" id="{11C6E9F8-2D99-8A50-BE6E-AF72F09E0023}"/>
              </a:ext>
            </a:extLst>
          </p:cNvPr>
          <p:cNvGraphicFramePr>
            <a:graphicFrameLocks/>
          </p:cNvGraphicFramePr>
          <p:nvPr/>
        </p:nvGraphicFramePr>
        <p:xfrm>
          <a:off x="18687174" y="10483336"/>
          <a:ext cx="5801842" cy="3208711"/>
        </p:xfrm>
        <a:graphic>
          <a:graphicData uri="http://schemas.openxmlformats.org/drawingml/2006/chart">
            <c:chart xmlns:c="http://schemas.openxmlformats.org/drawingml/2006/chart" xmlns:r="http://schemas.openxmlformats.org/officeDocument/2006/relationships" r:id="rId31"/>
          </a:graphicData>
        </a:graphic>
      </p:graphicFrame>
      <p:sp>
        <p:nvSpPr>
          <p:cNvPr id="223" name="TextBox 222">
            <a:extLst>
              <a:ext uri="{FF2B5EF4-FFF2-40B4-BE49-F238E27FC236}">
                <a16:creationId xmlns:a16="http://schemas.microsoft.com/office/drawing/2014/main" id="{540574EC-9E2B-41C3-772A-69F44DF2D7ED}"/>
              </a:ext>
            </a:extLst>
          </p:cNvPr>
          <p:cNvSpPr txBox="1"/>
          <p:nvPr/>
        </p:nvSpPr>
        <p:spPr>
          <a:xfrm>
            <a:off x="4743472" y="18669150"/>
            <a:ext cx="3450072" cy="706145"/>
          </a:xfrm>
          <a:prstGeom prst="rect">
            <a:avLst/>
          </a:prstGeom>
          <a:noFill/>
        </p:spPr>
        <p:txBody>
          <a:bodyPr wrap="square" rtlCol="0">
            <a:spAutoFit/>
          </a:bodyPr>
          <a:lstStyle/>
          <a:p>
            <a:pPr marL="285036" indent="-285036" defTabSz="912114" eaLnBrk="0" fontAlgn="base" hangingPunct="0">
              <a:spcBef>
                <a:spcPct val="0"/>
              </a:spcBef>
              <a:spcAft>
                <a:spcPct val="0"/>
              </a:spcAft>
              <a:buFont typeface="Wingdings" pitchFamily="2" charset="2"/>
              <a:buChar char="ü"/>
            </a:pPr>
            <a:r>
              <a:rPr lang="en-US" sz="1995" dirty="0">
                <a:solidFill>
                  <a:prstClr val="black"/>
                </a:solidFill>
                <a:latin typeface="Lucida Sans" panose="020B0602030504020204" pitchFamily="34" charset="77"/>
              </a:rPr>
              <a:t>Scalability</a:t>
            </a:r>
          </a:p>
          <a:p>
            <a:pPr marL="285036" indent="-285036" defTabSz="912114" eaLnBrk="0" fontAlgn="base" hangingPunct="0">
              <a:spcBef>
                <a:spcPct val="0"/>
              </a:spcBef>
              <a:spcAft>
                <a:spcPct val="0"/>
              </a:spcAft>
              <a:buFont typeface="Wingdings" pitchFamily="2" charset="2"/>
              <a:buChar char="ü"/>
            </a:pPr>
            <a:r>
              <a:rPr lang="en-US" sz="1995" dirty="0">
                <a:solidFill>
                  <a:prstClr val="black"/>
                </a:solidFill>
                <a:latin typeface="Lucida Sans" panose="020B0602030504020204" pitchFamily="34" charset="77"/>
              </a:rPr>
              <a:t>Resilience</a:t>
            </a:r>
          </a:p>
        </p:txBody>
      </p:sp>
      <p:sp>
        <p:nvSpPr>
          <p:cNvPr id="225" name="TextBox 224">
            <a:extLst>
              <a:ext uri="{FF2B5EF4-FFF2-40B4-BE49-F238E27FC236}">
                <a16:creationId xmlns:a16="http://schemas.microsoft.com/office/drawing/2014/main" id="{1C3464E1-4F34-B27C-8FB3-9C2F57AA9130}"/>
              </a:ext>
            </a:extLst>
          </p:cNvPr>
          <p:cNvSpPr txBox="1"/>
          <p:nvPr/>
        </p:nvSpPr>
        <p:spPr>
          <a:xfrm>
            <a:off x="452070" y="2546464"/>
            <a:ext cx="7480066" cy="2302647"/>
          </a:xfrm>
          <a:prstGeom prst="rect">
            <a:avLst/>
          </a:prstGeom>
          <a:noFill/>
        </p:spPr>
        <p:txBody>
          <a:bodyPr wrap="square">
            <a:spAutoFit/>
          </a:bodyPr>
          <a:lstStyle/>
          <a:p>
            <a:pPr defTabSz="912114" eaLnBrk="0" fontAlgn="base" hangingPunct="0">
              <a:spcBef>
                <a:spcPct val="0"/>
              </a:spcBef>
              <a:spcAft>
                <a:spcPct val="0"/>
              </a:spcAft>
            </a:pPr>
            <a:r>
              <a:rPr lang="en-IN" sz="2394" dirty="0">
                <a:solidFill>
                  <a:prstClr val="black"/>
                </a:solidFill>
                <a:latin typeface="Lucida Sans" panose="020B0602030504020204" pitchFamily="34" charset="77"/>
              </a:rPr>
              <a:t>In a rapidly shifting global economy, optimizing supply chain networks is critical. </a:t>
            </a:r>
            <a:r>
              <a:rPr lang="en-IN" sz="2394" b="1" dirty="0">
                <a:solidFill>
                  <a:srgbClr val="B1810B"/>
                </a:solidFill>
                <a:latin typeface="Lucida Sans" panose="020B0602030504020204" pitchFamily="34" charset="77"/>
              </a:rPr>
              <a:t>Supply Chain network optimization</a:t>
            </a:r>
            <a:r>
              <a:rPr lang="en-IN" sz="2394" dirty="0">
                <a:solidFill>
                  <a:prstClr val="black"/>
                </a:solidFill>
                <a:latin typeface="Lucida Sans" panose="020B0602030504020204" pitchFamily="34" charset="77"/>
              </a:rPr>
              <a:t> results in considerable cost savings and improved operational visibility, illustrated by example of a global manufacturer saving</a:t>
            </a:r>
            <a:r>
              <a:rPr lang="en-IN" sz="2394" b="1" dirty="0">
                <a:solidFill>
                  <a:prstClr val="black"/>
                </a:solidFill>
                <a:latin typeface="Lucida Sans" panose="020B0602030504020204" pitchFamily="34" charset="77"/>
              </a:rPr>
              <a:t> $60 million</a:t>
            </a:r>
            <a:r>
              <a:rPr lang="en-IN" sz="2394" dirty="0">
                <a:solidFill>
                  <a:prstClr val="black"/>
                </a:solidFill>
                <a:latin typeface="Lucida Sans" panose="020B0602030504020204" pitchFamily="34" charset="77"/>
              </a:rPr>
              <a:t> (*Supply Chain Brain 2022).</a:t>
            </a:r>
          </a:p>
        </p:txBody>
      </p:sp>
      <p:sp>
        <p:nvSpPr>
          <p:cNvPr id="238" name="TextBox 237">
            <a:extLst>
              <a:ext uri="{FF2B5EF4-FFF2-40B4-BE49-F238E27FC236}">
                <a16:creationId xmlns:a16="http://schemas.microsoft.com/office/drawing/2014/main" id="{B1E51083-3134-99A8-7F10-2C122EC165BD}"/>
              </a:ext>
            </a:extLst>
          </p:cNvPr>
          <p:cNvSpPr txBox="1"/>
          <p:nvPr/>
        </p:nvSpPr>
        <p:spPr>
          <a:xfrm>
            <a:off x="18723133" y="3827978"/>
            <a:ext cx="1721665" cy="1197377"/>
          </a:xfrm>
          <a:prstGeom prst="rect">
            <a:avLst/>
          </a:prstGeom>
          <a:noFill/>
        </p:spPr>
        <p:txBody>
          <a:bodyPr wrap="square" rtlCol="0">
            <a:spAutoFit/>
          </a:bodyPr>
          <a:lstStyle/>
          <a:p>
            <a:pPr defTabSz="912114" eaLnBrk="0" fontAlgn="base" hangingPunct="0">
              <a:spcBef>
                <a:spcPct val="0"/>
              </a:spcBef>
              <a:spcAft>
                <a:spcPct val="0"/>
              </a:spcAft>
            </a:pPr>
            <a:r>
              <a:rPr lang="en-IN" sz="1795" b="1" dirty="0">
                <a:solidFill>
                  <a:prstClr val="black"/>
                </a:solidFill>
                <a:latin typeface="Lucida Sans" panose="020B0602030504020204" pitchFamily="34" charset="77"/>
              </a:rPr>
              <a:t>Demand Forecasting</a:t>
            </a:r>
          </a:p>
          <a:p>
            <a:pPr defTabSz="912114" eaLnBrk="0" fontAlgn="base" hangingPunct="0">
              <a:spcBef>
                <a:spcPct val="0"/>
              </a:spcBef>
              <a:spcAft>
                <a:spcPct val="0"/>
              </a:spcAft>
            </a:pPr>
            <a:r>
              <a:rPr lang="en-IN" sz="1795" b="1" dirty="0">
                <a:solidFill>
                  <a:prstClr val="black"/>
                </a:solidFill>
                <a:latin typeface="Lucida Sans" panose="020B0602030504020204" pitchFamily="34" charset="77"/>
              </a:rPr>
              <a:t> </a:t>
            </a:r>
            <a:r>
              <a:rPr lang="en-IN" sz="1795" dirty="0">
                <a:solidFill>
                  <a:prstClr val="black"/>
                </a:solidFill>
                <a:latin typeface="Lucida Sans" panose="020B0602030504020204" pitchFamily="34" charset="77"/>
              </a:rPr>
              <a:t>at different Geography</a:t>
            </a:r>
            <a:endParaRPr lang="en-US" sz="1795" dirty="0">
              <a:solidFill>
                <a:prstClr val="black"/>
              </a:solidFill>
              <a:latin typeface="Lucida Sans" panose="020B0602030504020204" pitchFamily="34" charset="77"/>
            </a:endParaRPr>
          </a:p>
        </p:txBody>
      </p:sp>
      <p:sp>
        <p:nvSpPr>
          <p:cNvPr id="239" name="TextBox 238">
            <a:extLst>
              <a:ext uri="{FF2B5EF4-FFF2-40B4-BE49-F238E27FC236}">
                <a16:creationId xmlns:a16="http://schemas.microsoft.com/office/drawing/2014/main" id="{63F1EF4D-8785-C533-8685-53EC94AB2A06}"/>
              </a:ext>
            </a:extLst>
          </p:cNvPr>
          <p:cNvSpPr txBox="1"/>
          <p:nvPr/>
        </p:nvSpPr>
        <p:spPr>
          <a:xfrm>
            <a:off x="20786018" y="3799181"/>
            <a:ext cx="1960908" cy="1197377"/>
          </a:xfrm>
          <a:prstGeom prst="rect">
            <a:avLst/>
          </a:prstGeom>
          <a:noFill/>
        </p:spPr>
        <p:txBody>
          <a:bodyPr wrap="square" rtlCol="0">
            <a:spAutoFit/>
          </a:bodyPr>
          <a:lstStyle/>
          <a:p>
            <a:pPr defTabSz="912114" eaLnBrk="0" fontAlgn="base" hangingPunct="0">
              <a:spcBef>
                <a:spcPct val="0"/>
              </a:spcBef>
              <a:spcAft>
                <a:spcPct val="0"/>
              </a:spcAft>
            </a:pPr>
            <a:r>
              <a:rPr lang="en-US" sz="1795" dirty="0">
                <a:solidFill>
                  <a:prstClr val="black"/>
                </a:solidFill>
                <a:latin typeface="Lucida Sans" panose="020B0602030504020204" pitchFamily="34" charset="77"/>
              </a:rPr>
              <a:t>Inbound and Outbound </a:t>
            </a:r>
            <a:r>
              <a:rPr lang="en-US" sz="1795" b="1" dirty="0">
                <a:solidFill>
                  <a:prstClr val="black"/>
                </a:solidFill>
                <a:latin typeface="Lucida Sans" panose="020B0602030504020204" pitchFamily="34" charset="77"/>
              </a:rPr>
              <a:t>Logistic  expense</a:t>
            </a:r>
          </a:p>
        </p:txBody>
      </p:sp>
      <p:sp>
        <p:nvSpPr>
          <p:cNvPr id="240" name="TextBox 239">
            <a:extLst>
              <a:ext uri="{FF2B5EF4-FFF2-40B4-BE49-F238E27FC236}">
                <a16:creationId xmlns:a16="http://schemas.microsoft.com/office/drawing/2014/main" id="{2834EFD8-C798-2117-A22C-45AA4CBCFF7D}"/>
              </a:ext>
            </a:extLst>
          </p:cNvPr>
          <p:cNvSpPr txBox="1"/>
          <p:nvPr/>
        </p:nvSpPr>
        <p:spPr>
          <a:xfrm>
            <a:off x="22742275" y="3912840"/>
            <a:ext cx="1836435" cy="1166675"/>
          </a:xfrm>
          <a:prstGeom prst="rect">
            <a:avLst/>
          </a:prstGeom>
          <a:noFill/>
        </p:spPr>
        <p:txBody>
          <a:bodyPr wrap="square" rtlCol="0">
            <a:spAutoFit/>
          </a:bodyPr>
          <a:lstStyle/>
          <a:p>
            <a:pPr defTabSz="912114" eaLnBrk="0" fontAlgn="base" hangingPunct="0">
              <a:spcBef>
                <a:spcPct val="0"/>
              </a:spcBef>
              <a:spcAft>
                <a:spcPct val="0"/>
              </a:spcAft>
            </a:pPr>
            <a:r>
              <a:rPr lang="en-IN" sz="1795" b="1" dirty="0">
                <a:solidFill>
                  <a:prstClr val="black"/>
                </a:solidFill>
                <a:latin typeface="Lucida Sans" panose="020B0602030504020204" pitchFamily="34" charset="77"/>
              </a:rPr>
              <a:t>Warehouse Operational </a:t>
            </a:r>
            <a:r>
              <a:rPr lang="en-IN" sz="1795" dirty="0">
                <a:solidFill>
                  <a:prstClr val="black"/>
                </a:solidFill>
                <a:latin typeface="Lucida Sans" panose="020B0602030504020204" pitchFamily="34" charset="77"/>
              </a:rPr>
              <a:t>Economics</a:t>
            </a:r>
          </a:p>
          <a:p>
            <a:pPr defTabSz="912114" eaLnBrk="0" fontAlgn="base" hangingPunct="0">
              <a:spcBef>
                <a:spcPct val="0"/>
              </a:spcBef>
              <a:spcAft>
                <a:spcPct val="0"/>
              </a:spcAft>
            </a:pPr>
            <a:endParaRPr lang="en-US" sz="1596" dirty="0">
              <a:solidFill>
                <a:prstClr val="black"/>
              </a:solidFill>
              <a:latin typeface="Times" charset="0"/>
            </a:endParaRPr>
          </a:p>
        </p:txBody>
      </p:sp>
      <p:sp>
        <p:nvSpPr>
          <p:cNvPr id="241" name="TextBox 240">
            <a:extLst>
              <a:ext uri="{FF2B5EF4-FFF2-40B4-BE49-F238E27FC236}">
                <a16:creationId xmlns:a16="http://schemas.microsoft.com/office/drawing/2014/main" id="{B52ECA02-7381-6A69-C3F5-671F35BD6E31}"/>
              </a:ext>
            </a:extLst>
          </p:cNvPr>
          <p:cNvSpPr txBox="1"/>
          <p:nvPr/>
        </p:nvSpPr>
        <p:spPr>
          <a:xfrm>
            <a:off x="24911979" y="3695314"/>
            <a:ext cx="1982505" cy="1719310"/>
          </a:xfrm>
          <a:prstGeom prst="rect">
            <a:avLst/>
          </a:prstGeom>
          <a:noFill/>
        </p:spPr>
        <p:txBody>
          <a:bodyPr wrap="square" rtlCol="0">
            <a:spAutoFit/>
          </a:bodyPr>
          <a:lstStyle/>
          <a:p>
            <a:pPr defTabSz="912114" eaLnBrk="0" fontAlgn="base" hangingPunct="0">
              <a:spcBef>
                <a:spcPct val="0"/>
              </a:spcBef>
              <a:spcAft>
                <a:spcPct val="0"/>
              </a:spcAft>
            </a:pPr>
            <a:r>
              <a:rPr lang="en-IN" sz="1795" b="1" dirty="0">
                <a:solidFill>
                  <a:prstClr val="black"/>
                </a:solidFill>
                <a:latin typeface="Lucida Sans" panose="020B0602030504020204" pitchFamily="34" charset="77"/>
              </a:rPr>
              <a:t>Commercial Property </a:t>
            </a:r>
            <a:r>
              <a:rPr lang="en-IN" sz="1795" dirty="0">
                <a:solidFill>
                  <a:prstClr val="black"/>
                </a:solidFill>
                <a:latin typeface="Lucida Sans" panose="020B0602030504020204" pitchFamily="34" charset="77"/>
              </a:rPr>
              <a:t>Valuation and Market Analysis</a:t>
            </a:r>
          </a:p>
          <a:p>
            <a:pPr defTabSz="912114" eaLnBrk="0" fontAlgn="base" hangingPunct="0">
              <a:spcBef>
                <a:spcPct val="0"/>
              </a:spcBef>
              <a:spcAft>
                <a:spcPct val="0"/>
              </a:spcAft>
            </a:pPr>
            <a:r>
              <a:rPr lang="en-IN" sz="1795" dirty="0">
                <a:solidFill>
                  <a:prstClr val="black"/>
                </a:solidFill>
                <a:latin typeface="Lucida Sans" panose="020B0602030504020204" pitchFamily="34" charset="77"/>
              </a:rPr>
              <a:t>Source :</a:t>
            </a:r>
            <a:r>
              <a:rPr lang="en-IN" sz="1795" dirty="0">
                <a:solidFill>
                  <a:prstClr val="black"/>
                </a:solidFill>
                <a:latin typeface="Lucida Sans" panose="020B0602030504020204" pitchFamily="34" charset="77"/>
                <a:hlinkClick r:id="rId32"/>
              </a:rPr>
              <a:t>usa.gov</a:t>
            </a:r>
            <a:endParaRPr lang="en-IN" sz="1795" dirty="0">
              <a:solidFill>
                <a:prstClr val="black"/>
              </a:solidFill>
              <a:latin typeface="Lucida Sans" panose="020B0602030504020204" pitchFamily="34" charset="77"/>
            </a:endParaRPr>
          </a:p>
          <a:p>
            <a:pPr defTabSz="912114" eaLnBrk="0" fontAlgn="base" hangingPunct="0">
              <a:spcBef>
                <a:spcPct val="0"/>
              </a:spcBef>
              <a:spcAft>
                <a:spcPct val="0"/>
              </a:spcAft>
            </a:pPr>
            <a:endParaRPr lang="en-US" sz="1596" dirty="0">
              <a:solidFill>
                <a:prstClr val="black"/>
              </a:solidFill>
              <a:latin typeface="Times" charset="0"/>
            </a:endParaRPr>
          </a:p>
        </p:txBody>
      </p:sp>
      <p:sp>
        <p:nvSpPr>
          <p:cNvPr id="242" name="TextBox 241">
            <a:extLst>
              <a:ext uri="{FF2B5EF4-FFF2-40B4-BE49-F238E27FC236}">
                <a16:creationId xmlns:a16="http://schemas.microsoft.com/office/drawing/2014/main" id="{4B59FD0F-AF29-AEA3-AFE7-2FD20990E9ED}"/>
              </a:ext>
            </a:extLst>
          </p:cNvPr>
          <p:cNvSpPr txBox="1"/>
          <p:nvPr/>
        </p:nvSpPr>
        <p:spPr>
          <a:xfrm>
            <a:off x="27235300" y="3671059"/>
            <a:ext cx="1857178" cy="1780714"/>
          </a:xfrm>
          <a:prstGeom prst="rect">
            <a:avLst/>
          </a:prstGeom>
          <a:noFill/>
        </p:spPr>
        <p:txBody>
          <a:bodyPr wrap="square" rtlCol="0">
            <a:spAutoFit/>
          </a:bodyPr>
          <a:lstStyle/>
          <a:p>
            <a:pPr defTabSz="912114" eaLnBrk="0" fontAlgn="base" hangingPunct="0">
              <a:spcBef>
                <a:spcPct val="0"/>
              </a:spcBef>
              <a:spcAft>
                <a:spcPct val="0"/>
              </a:spcAft>
            </a:pPr>
            <a:r>
              <a:rPr lang="en-IN" sz="1795" b="1" dirty="0">
                <a:solidFill>
                  <a:prstClr val="black"/>
                </a:solidFill>
                <a:latin typeface="Lucida Sans" panose="020B0602030504020204" pitchFamily="34" charset="77"/>
              </a:rPr>
              <a:t>Geospatial Positioning </a:t>
            </a:r>
            <a:r>
              <a:rPr lang="en-IN" sz="1795" dirty="0">
                <a:solidFill>
                  <a:prstClr val="black"/>
                </a:solidFill>
                <a:latin typeface="Lucida Sans" panose="020B0602030504020204" pitchFamily="34" charset="77"/>
              </a:rPr>
              <a:t>and Distance Metrics by </a:t>
            </a:r>
            <a:r>
              <a:rPr lang="en-IN" sz="1995" dirty="0">
                <a:solidFill>
                  <a:srgbClr val="0D0D0D"/>
                </a:solidFill>
                <a:latin typeface="Söhne"/>
              </a:rPr>
              <a:t>Geocoder API</a:t>
            </a:r>
            <a:endParaRPr lang="en-IN" sz="1795" dirty="0">
              <a:solidFill>
                <a:prstClr val="black"/>
              </a:solidFill>
              <a:latin typeface="Lucida Sans" panose="020B0602030504020204" pitchFamily="34" charset="77"/>
            </a:endParaRPr>
          </a:p>
          <a:p>
            <a:pPr defTabSz="912114" eaLnBrk="0" fontAlgn="base" hangingPunct="0">
              <a:spcBef>
                <a:spcPct val="0"/>
              </a:spcBef>
              <a:spcAft>
                <a:spcPct val="0"/>
              </a:spcAft>
            </a:pPr>
            <a:endParaRPr lang="en-US" sz="1596" dirty="0">
              <a:solidFill>
                <a:prstClr val="black"/>
              </a:solidFill>
              <a:latin typeface="Times" charset="0"/>
            </a:endParaRPr>
          </a:p>
        </p:txBody>
      </p:sp>
      <p:sp>
        <p:nvSpPr>
          <p:cNvPr id="243" name="TextBox 242">
            <a:extLst>
              <a:ext uri="{FF2B5EF4-FFF2-40B4-BE49-F238E27FC236}">
                <a16:creationId xmlns:a16="http://schemas.microsoft.com/office/drawing/2014/main" id="{94294BA2-A0B0-0DA6-0A16-BE330BB105F3}"/>
              </a:ext>
            </a:extLst>
          </p:cNvPr>
          <p:cNvSpPr txBox="1"/>
          <p:nvPr/>
        </p:nvSpPr>
        <p:spPr>
          <a:xfrm>
            <a:off x="28986133" y="3815326"/>
            <a:ext cx="2027841" cy="1197377"/>
          </a:xfrm>
          <a:prstGeom prst="rect">
            <a:avLst/>
          </a:prstGeom>
          <a:noFill/>
        </p:spPr>
        <p:txBody>
          <a:bodyPr wrap="square" rtlCol="0">
            <a:spAutoFit/>
          </a:bodyPr>
          <a:lstStyle/>
          <a:p>
            <a:pPr defTabSz="912114" eaLnBrk="0" fontAlgn="base" hangingPunct="0">
              <a:spcBef>
                <a:spcPct val="0"/>
              </a:spcBef>
              <a:spcAft>
                <a:spcPct val="0"/>
              </a:spcAft>
            </a:pPr>
            <a:r>
              <a:rPr lang="en-US" sz="1795" b="1" dirty="0">
                <a:solidFill>
                  <a:prstClr val="black"/>
                </a:solidFill>
                <a:latin typeface="Lucida Sans" panose="020B0602030504020204" pitchFamily="34" charset="77"/>
              </a:rPr>
              <a:t>Demographical Data </a:t>
            </a:r>
            <a:r>
              <a:rPr lang="en-US" sz="1795" dirty="0">
                <a:solidFill>
                  <a:prstClr val="black"/>
                </a:solidFill>
                <a:latin typeface="Lucida Sans" panose="020B0602030504020204" pitchFamily="34" charset="77"/>
              </a:rPr>
              <a:t>for feasible LC and DC location</a:t>
            </a:r>
            <a:endParaRPr lang="en-US" sz="1795" b="1" dirty="0">
              <a:solidFill>
                <a:prstClr val="black"/>
              </a:solidFill>
              <a:latin typeface="Lucida Sans" panose="020B0602030504020204" pitchFamily="34" charset="77"/>
            </a:endParaRPr>
          </a:p>
        </p:txBody>
      </p:sp>
      <p:sp>
        <p:nvSpPr>
          <p:cNvPr id="244" name="Text Box 103">
            <a:extLst>
              <a:ext uri="{FF2B5EF4-FFF2-40B4-BE49-F238E27FC236}">
                <a16:creationId xmlns:a16="http://schemas.microsoft.com/office/drawing/2014/main" id="{0C6B403A-3F6A-F64E-3BAC-C5FBC5228F9A}"/>
              </a:ext>
            </a:extLst>
          </p:cNvPr>
          <p:cNvSpPr txBox="1">
            <a:spLocks noChangeArrowheads="1"/>
          </p:cNvSpPr>
          <p:nvPr/>
        </p:nvSpPr>
        <p:spPr bwMode="auto">
          <a:xfrm>
            <a:off x="18280790" y="1652126"/>
            <a:ext cx="12929862" cy="754095"/>
          </a:xfrm>
          <a:prstGeom prst="rect">
            <a:avLst/>
          </a:prstGeom>
          <a:solidFill>
            <a:schemeClr val="tx1"/>
          </a:solidFill>
          <a:ln>
            <a:noFill/>
          </a:ln>
          <a:effectLst/>
        </p:spPr>
        <p:txBody>
          <a:bodyPr lIns="104246" tIns="104246" rIns="104246" bIns="104246" anchor="ctr" anchorCtr="1"/>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defTabSz="1013460" eaLnBrk="0" fontAlgn="base" hangingPunct="0">
              <a:spcBef>
                <a:spcPct val="20000"/>
              </a:spcBef>
              <a:spcAft>
                <a:spcPct val="0"/>
              </a:spcAft>
            </a:pPr>
            <a:r>
              <a:rPr lang="en-GB" altLang="en-US" sz="2993" b="1" spc="599" dirty="0">
                <a:solidFill>
                  <a:prstClr val="white"/>
                </a:solidFill>
                <a:latin typeface="Lucida Sans" panose="020B0602030504020204" pitchFamily="34" charset="0"/>
              </a:rPr>
              <a:t>Data Sources</a:t>
            </a:r>
          </a:p>
        </p:txBody>
      </p:sp>
      <p:sp>
        <p:nvSpPr>
          <p:cNvPr id="245" name="Text Box 103">
            <a:extLst>
              <a:ext uri="{FF2B5EF4-FFF2-40B4-BE49-F238E27FC236}">
                <a16:creationId xmlns:a16="http://schemas.microsoft.com/office/drawing/2014/main" id="{83A00ADD-95C2-9604-F4A0-6006A89886D3}"/>
              </a:ext>
            </a:extLst>
          </p:cNvPr>
          <p:cNvSpPr txBox="1">
            <a:spLocks noChangeArrowheads="1"/>
          </p:cNvSpPr>
          <p:nvPr/>
        </p:nvSpPr>
        <p:spPr bwMode="auto">
          <a:xfrm>
            <a:off x="18325422" y="13789452"/>
            <a:ext cx="12913067" cy="754095"/>
          </a:xfrm>
          <a:prstGeom prst="rect">
            <a:avLst/>
          </a:prstGeom>
          <a:solidFill>
            <a:schemeClr val="tx1"/>
          </a:solidFill>
          <a:ln>
            <a:noFill/>
          </a:ln>
          <a:effectLst/>
        </p:spPr>
        <p:txBody>
          <a:bodyPr lIns="104246" tIns="104246" rIns="104246" bIns="104246" anchor="ctr" anchorCtr="1"/>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defTabSz="1013460" eaLnBrk="0" fontAlgn="base" hangingPunct="0">
              <a:spcBef>
                <a:spcPct val="20000"/>
              </a:spcBef>
              <a:spcAft>
                <a:spcPct val="0"/>
              </a:spcAft>
            </a:pPr>
            <a:r>
              <a:rPr lang="en-GB" altLang="en-US" sz="2993" b="1" spc="599" dirty="0">
                <a:solidFill>
                  <a:prstClr val="white"/>
                </a:solidFill>
                <a:latin typeface="Lucida Sans" panose="020B0602030504020204" pitchFamily="34" charset="0"/>
              </a:rPr>
              <a:t>Methodology</a:t>
            </a:r>
          </a:p>
        </p:txBody>
      </p:sp>
      <p:sp>
        <p:nvSpPr>
          <p:cNvPr id="246" name="Text Box 103">
            <a:extLst>
              <a:ext uri="{FF2B5EF4-FFF2-40B4-BE49-F238E27FC236}">
                <a16:creationId xmlns:a16="http://schemas.microsoft.com/office/drawing/2014/main" id="{80F9EF1E-66E7-9FFF-DD43-5E8414231181}"/>
              </a:ext>
            </a:extLst>
          </p:cNvPr>
          <p:cNvSpPr txBox="1">
            <a:spLocks noChangeArrowheads="1"/>
          </p:cNvSpPr>
          <p:nvPr/>
        </p:nvSpPr>
        <p:spPr bwMode="auto">
          <a:xfrm>
            <a:off x="31503145" y="1651453"/>
            <a:ext cx="11949133" cy="754095"/>
          </a:xfrm>
          <a:prstGeom prst="rect">
            <a:avLst/>
          </a:prstGeom>
          <a:solidFill>
            <a:schemeClr val="tx1"/>
          </a:solidFill>
          <a:ln>
            <a:noFill/>
          </a:ln>
          <a:effectLst/>
        </p:spPr>
        <p:txBody>
          <a:bodyPr lIns="104246" tIns="104246" rIns="104246" bIns="104246" anchor="ctr" anchorCtr="1"/>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defTabSz="1013460" eaLnBrk="0" fontAlgn="base" hangingPunct="0">
              <a:spcBef>
                <a:spcPct val="20000"/>
              </a:spcBef>
              <a:spcAft>
                <a:spcPct val="0"/>
              </a:spcAft>
            </a:pPr>
            <a:r>
              <a:rPr lang="en-GB" altLang="en-US" sz="2993" b="1" spc="599" dirty="0">
                <a:solidFill>
                  <a:prstClr val="white"/>
                </a:solidFill>
                <a:latin typeface="Lucida Sans" panose="020B0602030504020204" pitchFamily="34" charset="0"/>
              </a:rPr>
              <a:t>Model</a:t>
            </a:r>
          </a:p>
        </p:txBody>
      </p:sp>
      <p:sp>
        <p:nvSpPr>
          <p:cNvPr id="248" name="Rectangle 247">
            <a:extLst>
              <a:ext uri="{FF2B5EF4-FFF2-40B4-BE49-F238E27FC236}">
                <a16:creationId xmlns:a16="http://schemas.microsoft.com/office/drawing/2014/main" id="{D3C132A0-4920-272A-F680-A8F84371C2C2}"/>
              </a:ext>
            </a:extLst>
          </p:cNvPr>
          <p:cNvSpPr/>
          <p:nvPr/>
        </p:nvSpPr>
        <p:spPr bwMode="auto">
          <a:xfrm rot="16200000">
            <a:off x="24481260" y="3516587"/>
            <a:ext cx="556412" cy="12414376"/>
          </a:xfrm>
          <a:prstGeom prst="rect">
            <a:avLst/>
          </a:prstGeom>
          <a:solidFill>
            <a:srgbClr val="DDC69A"/>
          </a:solidFill>
          <a:ln w="9525" cap="flat" cmpd="sng" algn="ctr">
            <a:noFill/>
            <a:prstDash val="solid"/>
            <a:round/>
            <a:headEnd type="none" w="med" len="med"/>
            <a:tailEnd type="none" w="med" len="med"/>
          </a:ln>
          <a:effectLst/>
        </p:spPr>
        <p:txBody>
          <a:bodyPr vert="vert"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US" sz="2394" dirty="0">
                <a:solidFill>
                  <a:prstClr val="black"/>
                </a:solidFill>
                <a:latin typeface="Lucida Sans" panose="020B0602030504020204" pitchFamily="34" charset="77"/>
              </a:rPr>
              <a:t>      </a:t>
            </a:r>
            <a:r>
              <a:rPr lang="en-US" sz="2993" b="1" dirty="0">
                <a:solidFill>
                  <a:prstClr val="black"/>
                </a:solidFill>
                <a:latin typeface="Lucida Sans" panose="020B0602030504020204" pitchFamily="34" charset="77"/>
              </a:rPr>
              <a:t>EDA and Insights</a:t>
            </a:r>
          </a:p>
        </p:txBody>
      </p:sp>
      <p:pic>
        <p:nvPicPr>
          <p:cNvPr id="249" name="Picture 2">
            <a:extLst>
              <a:ext uri="{FF2B5EF4-FFF2-40B4-BE49-F238E27FC236}">
                <a16:creationId xmlns:a16="http://schemas.microsoft.com/office/drawing/2014/main" id="{2CD42B22-BCCB-0955-BF43-91A8B5FC44E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17929" y="612207"/>
            <a:ext cx="3979991" cy="712409"/>
          </a:xfrm>
          <a:prstGeom prst="rect">
            <a:avLst/>
          </a:prstGeom>
          <a:noFill/>
          <a:extLst>
            <a:ext uri="{909E8E84-426E-40DD-AFC4-6F175D3DCCD1}">
              <a14:hiddenFill xmlns:a14="http://schemas.microsoft.com/office/drawing/2010/main">
                <a:solidFill>
                  <a:srgbClr val="FFFFFF"/>
                </a:solidFill>
              </a14:hiddenFill>
            </a:ext>
          </a:extLst>
        </p:spPr>
      </p:pic>
      <p:sp>
        <p:nvSpPr>
          <p:cNvPr id="3073" name="TextBox 3072">
            <a:extLst>
              <a:ext uri="{FF2B5EF4-FFF2-40B4-BE49-F238E27FC236}">
                <a16:creationId xmlns:a16="http://schemas.microsoft.com/office/drawing/2014/main" id="{8ABCF3A9-ECCE-21F2-7279-B1D690D023D4}"/>
              </a:ext>
            </a:extLst>
          </p:cNvPr>
          <p:cNvSpPr txBox="1"/>
          <p:nvPr/>
        </p:nvSpPr>
        <p:spPr>
          <a:xfrm>
            <a:off x="15673659" y="-74675"/>
            <a:ext cx="11056717" cy="1627204"/>
          </a:xfrm>
          <a:prstGeom prst="rect">
            <a:avLst/>
          </a:prstGeom>
          <a:noFill/>
        </p:spPr>
        <p:txBody>
          <a:bodyPr wrap="square">
            <a:spAutoFit/>
          </a:bodyPr>
          <a:lstStyle/>
          <a:p>
            <a:pPr algn="ctr" defTabSz="912114" eaLnBrk="0" fontAlgn="base" hangingPunct="0">
              <a:spcBef>
                <a:spcPct val="50000"/>
              </a:spcBef>
              <a:spcAft>
                <a:spcPct val="0"/>
              </a:spcAft>
            </a:pPr>
            <a:r>
              <a:rPr lang="en-IN" sz="4988" b="1" dirty="0">
                <a:solidFill>
                  <a:srgbClr val="0D0D0D"/>
                </a:solidFill>
                <a:latin typeface="Lucida Sans" panose="020B0602030504020204" pitchFamily="34" charset="77"/>
              </a:rPr>
              <a:t>Advanced Network Solutions for Supply Chain Excellence</a:t>
            </a:r>
            <a:endParaRPr lang="en-US" altLang="en-US" sz="4988" b="1" kern="1800" spc="599" dirty="0">
              <a:solidFill>
                <a:prstClr val="black"/>
              </a:solidFill>
              <a:latin typeface="Lucida Sans" panose="020B0602030504020204" pitchFamily="34" charset="77"/>
              <a:cs typeface="Arial" panose="020B0604020202020204" pitchFamily="34" charset="0"/>
            </a:endParaRPr>
          </a:p>
        </p:txBody>
      </p:sp>
      <p:sp>
        <p:nvSpPr>
          <p:cNvPr id="31" name="TextBox 30">
            <a:extLst>
              <a:ext uri="{FF2B5EF4-FFF2-40B4-BE49-F238E27FC236}">
                <a16:creationId xmlns:a16="http://schemas.microsoft.com/office/drawing/2014/main" id="{6427BA3F-A2E6-0A7F-D981-FBBB4271C50D}"/>
              </a:ext>
            </a:extLst>
          </p:cNvPr>
          <p:cNvSpPr txBox="1"/>
          <p:nvPr/>
        </p:nvSpPr>
        <p:spPr>
          <a:xfrm>
            <a:off x="387037" y="19381198"/>
            <a:ext cx="6575052" cy="2222469"/>
          </a:xfrm>
          <a:prstGeom prst="rect">
            <a:avLst/>
          </a:prstGeom>
          <a:noFill/>
        </p:spPr>
        <p:txBody>
          <a:bodyPr wrap="square" rtlCol="0">
            <a:spAutoFit/>
          </a:bodyPr>
          <a:lstStyle/>
          <a:p>
            <a:pPr marL="342043" indent="-342043" defTabSz="912114" eaLnBrk="0" fontAlgn="base" hangingPunct="0">
              <a:spcBef>
                <a:spcPct val="0"/>
              </a:spcBef>
              <a:spcAft>
                <a:spcPct val="0"/>
              </a:spcAft>
              <a:buFont typeface="Wingdings" pitchFamily="2" charset="2"/>
              <a:buChar char="§"/>
            </a:pPr>
            <a:endParaRPr lang="en-IN" sz="1995" dirty="0">
              <a:solidFill>
                <a:prstClr val="black"/>
              </a:solidFill>
              <a:latin typeface="Lucida Sans" panose="020B0602030504020204" pitchFamily="34" charset="77"/>
            </a:endParaRPr>
          </a:p>
          <a:p>
            <a:pPr marL="342043" indent="-342043" defTabSz="912114" eaLnBrk="0" fontAlgn="base" hangingPunct="0">
              <a:spcBef>
                <a:spcPct val="0"/>
              </a:spcBef>
              <a:spcAft>
                <a:spcPct val="0"/>
              </a:spcAft>
              <a:buFont typeface="Wingdings" pitchFamily="2" charset="2"/>
              <a:buChar char="§"/>
            </a:pPr>
            <a:r>
              <a:rPr lang="en-IN" sz="1995" dirty="0">
                <a:solidFill>
                  <a:prstClr val="black"/>
                </a:solidFill>
                <a:latin typeface="Lucida Sans" panose="020B0602030504020204" pitchFamily="34" charset="77"/>
              </a:rPr>
              <a:t>Complete fulfilment of demand across regions</a:t>
            </a:r>
          </a:p>
          <a:p>
            <a:pPr marL="342043" indent="-342043" defTabSz="912114" eaLnBrk="0" fontAlgn="base" hangingPunct="0">
              <a:spcBef>
                <a:spcPct val="0"/>
              </a:spcBef>
              <a:spcAft>
                <a:spcPct val="0"/>
              </a:spcAft>
              <a:buFont typeface="Wingdings" pitchFamily="2" charset="2"/>
              <a:buChar char="§"/>
            </a:pPr>
            <a:r>
              <a:rPr lang="en-IN" sz="1995" b="1" dirty="0">
                <a:solidFill>
                  <a:srgbClr val="B1810B"/>
                </a:solidFill>
                <a:latin typeface="Lucida Sans" panose="020B0602030504020204" pitchFamily="34" charset="77"/>
              </a:rPr>
              <a:t>Weighted Distance  </a:t>
            </a:r>
            <a:r>
              <a:rPr lang="en-IN" sz="1995" dirty="0">
                <a:solidFill>
                  <a:prstClr val="black"/>
                </a:solidFill>
                <a:latin typeface="Lucida Sans" panose="020B0602030504020204" pitchFamily="34" charset="77"/>
              </a:rPr>
              <a:t>and </a:t>
            </a:r>
            <a:r>
              <a:rPr lang="en-IN" sz="1995" b="1" dirty="0">
                <a:solidFill>
                  <a:srgbClr val="B1810B"/>
                </a:solidFill>
                <a:latin typeface="Lucida Sans" panose="020B0602030504020204" pitchFamily="34" charset="77"/>
              </a:rPr>
              <a:t>distance</a:t>
            </a:r>
            <a:r>
              <a:rPr lang="en-IN" sz="1995" dirty="0">
                <a:solidFill>
                  <a:prstClr val="black"/>
                </a:solidFill>
                <a:latin typeface="Lucida Sans" panose="020B0602030504020204" pitchFamily="34" charset="77"/>
              </a:rPr>
              <a:t> is used as a proxy of Cost and service respectively</a:t>
            </a:r>
          </a:p>
          <a:p>
            <a:pPr marL="342043" indent="-342043" defTabSz="912114" eaLnBrk="0" fontAlgn="base" hangingPunct="0">
              <a:spcBef>
                <a:spcPct val="0"/>
              </a:spcBef>
              <a:spcAft>
                <a:spcPct val="0"/>
              </a:spcAft>
              <a:buFont typeface="Wingdings" pitchFamily="2" charset="2"/>
              <a:buChar char="§"/>
            </a:pPr>
            <a:r>
              <a:rPr lang="en-IN" sz="1995" dirty="0">
                <a:solidFill>
                  <a:prstClr val="black"/>
                </a:solidFill>
                <a:latin typeface="Lucida Sans" panose="020B0602030504020204" pitchFamily="34" charset="77"/>
              </a:rPr>
              <a:t> A </a:t>
            </a:r>
            <a:r>
              <a:rPr lang="en-IN" sz="1995" b="1" dirty="0">
                <a:solidFill>
                  <a:srgbClr val="B1810B"/>
                </a:solidFill>
                <a:latin typeface="Lucida Sans" panose="020B0602030504020204" pitchFamily="34" charset="77"/>
              </a:rPr>
              <a:t>circuity factor is 1.17 </a:t>
            </a:r>
            <a:r>
              <a:rPr lang="en-IN" sz="1995" dirty="0">
                <a:solidFill>
                  <a:prstClr val="black"/>
                </a:solidFill>
                <a:latin typeface="Lucida Sans" panose="020B0602030504020204" pitchFamily="34" charset="77"/>
              </a:rPr>
              <a:t>to convert the Haversine distance into actual distance</a:t>
            </a:r>
          </a:p>
          <a:p>
            <a:pPr marL="342043" indent="-342043" defTabSz="912114" eaLnBrk="0" fontAlgn="base" hangingPunct="0">
              <a:spcBef>
                <a:spcPct val="0"/>
              </a:spcBef>
              <a:spcAft>
                <a:spcPct val="0"/>
              </a:spcAft>
              <a:buFont typeface="Wingdings" pitchFamily="2" charset="2"/>
              <a:buChar char="§"/>
            </a:pPr>
            <a:r>
              <a:rPr lang="en-US" sz="1995" dirty="0">
                <a:solidFill>
                  <a:prstClr val="black"/>
                </a:solidFill>
                <a:latin typeface="Lucida Sans" panose="020B0602030504020204" pitchFamily="34" charset="77"/>
              </a:rPr>
              <a:t>Truck travel time </a:t>
            </a:r>
            <a:r>
              <a:rPr lang="en-US" sz="1995" b="1" dirty="0">
                <a:solidFill>
                  <a:srgbClr val="B1810B"/>
                </a:solidFill>
                <a:latin typeface="Lucida Sans" panose="020B0602030504020204" pitchFamily="34" charset="77"/>
              </a:rPr>
              <a:t>10 hours day</a:t>
            </a:r>
          </a:p>
        </p:txBody>
      </p:sp>
      <p:sp>
        <p:nvSpPr>
          <p:cNvPr id="174" name="Text Box 103">
            <a:extLst>
              <a:ext uri="{FF2B5EF4-FFF2-40B4-BE49-F238E27FC236}">
                <a16:creationId xmlns:a16="http://schemas.microsoft.com/office/drawing/2014/main" id="{CEB39B34-60D5-9E17-043D-3C0CE059E26F}"/>
              </a:ext>
            </a:extLst>
          </p:cNvPr>
          <p:cNvSpPr txBox="1">
            <a:spLocks noChangeArrowheads="1"/>
          </p:cNvSpPr>
          <p:nvPr/>
        </p:nvSpPr>
        <p:spPr bwMode="auto">
          <a:xfrm>
            <a:off x="31561915" y="17253919"/>
            <a:ext cx="11928698" cy="759600"/>
          </a:xfrm>
          <a:prstGeom prst="rect">
            <a:avLst/>
          </a:prstGeom>
          <a:solidFill>
            <a:schemeClr val="tx1"/>
          </a:solidFill>
          <a:ln>
            <a:noFill/>
          </a:ln>
          <a:effectLst/>
        </p:spPr>
        <p:txBody>
          <a:bodyPr lIns="104246" tIns="104246" rIns="104246" bIns="104246" anchor="ctr" anchorCtr="1"/>
          <a:lstStyle>
            <a:lvl1pPr defTabSz="1016000">
              <a:defRPr sz="2400">
                <a:solidFill>
                  <a:schemeClr val="tx1"/>
                </a:solidFill>
                <a:latin typeface="Times" charset="0"/>
              </a:defRPr>
            </a:lvl1pPr>
            <a:lvl2pPr marL="508000" defTabSz="1016000">
              <a:defRPr sz="2400">
                <a:solidFill>
                  <a:schemeClr val="tx1"/>
                </a:solidFill>
                <a:latin typeface="Times" charset="0"/>
              </a:defRPr>
            </a:lvl2pPr>
            <a:lvl3pPr marL="1016000" defTabSz="1016000">
              <a:defRPr sz="2400">
                <a:solidFill>
                  <a:schemeClr val="tx1"/>
                </a:solidFill>
                <a:latin typeface="Times" charset="0"/>
              </a:defRPr>
            </a:lvl3pPr>
            <a:lvl4pPr marL="1524000" defTabSz="1016000">
              <a:defRPr sz="2400">
                <a:solidFill>
                  <a:schemeClr val="tx1"/>
                </a:solidFill>
                <a:latin typeface="Times" charset="0"/>
              </a:defRPr>
            </a:lvl4pPr>
            <a:lvl5pPr marL="2032000" defTabSz="1016000">
              <a:defRPr sz="2400">
                <a:solidFill>
                  <a:schemeClr val="tx1"/>
                </a:solidFill>
                <a:latin typeface="Times" charset="0"/>
              </a:defRPr>
            </a:lvl5pPr>
            <a:lvl6pPr marL="2489200" defTabSz="1016000" eaLnBrk="0" fontAlgn="base" hangingPunct="0">
              <a:spcBef>
                <a:spcPct val="0"/>
              </a:spcBef>
              <a:spcAft>
                <a:spcPct val="0"/>
              </a:spcAft>
              <a:defRPr sz="2400">
                <a:solidFill>
                  <a:schemeClr val="tx1"/>
                </a:solidFill>
                <a:latin typeface="Times" charset="0"/>
              </a:defRPr>
            </a:lvl6pPr>
            <a:lvl7pPr marL="2946400" defTabSz="1016000" eaLnBrk="0" fontAlgn="base" hangingPunct="0">
              <a:spcBef>
                <a:spcPct val="0"/>
              </a:spcBef>
              <a:spcAft>
                <a:spcPct val="0"/>
              </a:spcAft>
              <a:defRPr sz="2400">
                <a:solidFill>
                  <a:schemeClr val="tx1"/>
                </a:solidFill>
                <a:latin typeface="Times" charset="0"/>
              </a:defRPr>
            </a:lvl7pPr>
            <a:lvl8pPr marL="3403600" defTabSz="1016000" eaLnBrk="0" fontAlgn="base" hangingPunct="0">
              <a:spcBef>
                <a:spcPct val="0"/>
              </a:spcBef>
              <a:spcAft>
                <a:spcPct val="0"/>
              </a:spcAft>
              <a:defRPr sz="2400">
                <a:solidFill>
                  <a:schemeClr val="tx1"/>
                </a:solidFill>
                <a:latin typeface="Times" charset="0"/>
              </a:defRPr>
            </a:lvl8pPr>
            <a:lvl9pPr marL="3860800" defTabSz="1016000" eaLnBrk="0" fontAlgn="base" hangingPunct="0">
              <a:spcBef>
                <a:spcPct val="0"/>
              </a:spcBef>
              <a:spcAft>
                <a:spcPct val="0"/>
              </a:spcAft>
              <a:defRPr sz="2400">
                <a:solidFill>
                  <a:schemeClr val="tx1"/>
                </a:solidFill>
                <a:latin typeface="Times" charset="0"/>
              </a:defRPr>
            </a:lvl9pPr>
          </a:lstStyle>
          <a:p>
            <a:pPr algn="ctr" defTabSz="1013460" eaLnBrk="0" fontAlgn="base" hangingPunct="0">
              <a:spcBef>
                <a:spcPct val="20000"/>
              </a:spcBef>
              <a:spcAft>
                <a:spcPct val="0"/>
              </a:spcAft>
            </a:pPr>
            <a:r>
              <a:rPr lang="en-GB" altLang="en-US" sz="2993" b="1" spc="599" dirty="0">
                <a:solidFill>
                  <a:prstClr val="white"/>
                </a:solidFill>
                <a:latin typeface="Lucida Sans" panose="020B0602030504020204" pitchFamily="34" charset="0"/>
              </a:rPr>
              <a:t>Deployment and LCM</a:t>
            </a:r>
          </a:p>
        </p:txBody>
      </p:sp>
      <p:sp>
        <p:nvSpPr>
          <p:cNvPr id="1041" name="TextBox 1040">
            <a:extLst>
              <a:ext uri="{FF2B5EF4-FFF2-40B4-BE49-F238E27FC236}">
                <a16:creationId xmlns:a16="http://schemas.microsoft.com/office/drawing/2014/main" id="{EC1FEEEE-9359-D2F2-4171-7E8D8D00C162}"/>
              </a:ext>
            </a:extLst>
          </p:cNvPr>
          <p:cNvSpPr txBox="1"/>
          <p:nvPr/>
        </p:nvSpPr>
        <p:spPr>
          <a:xfrm>
            <a:off x="18622347" y="13457416"/>
            <a:ext cx="1758293" cy="245615"/>
          </a:xfrm>
          <a:prstGeom prst="rect">
            <a:avLst/>
          </a:prstGeom>
          <a:noFill/>
        </p:spPr>
        <p:txBody>
          <a:bodyPr wrap="square" rtlCol="0">
            <a:spAutoFit/>
          </a:bodyPr>
          <a:lstStyle/>
          <a:p>
            <a:pPr defTabSz="912114" eaLnBrk="0" fontAlgn="base" hangingPunct="0">
              <a:spcBef>
                <a:spcPct val="0"/>
              </a:spcBef>
              <a:spcAft>
                <a:spcPct val="0"/>
              </a:spcAft>
            </a:pPr>
            <a:r>
              <a:rPr lang="en-US" sz="998">
                <a:solidFill>
                  <a:prstClr val="black"/>
                </a:solidFill>
                <a:latin typeface="Lucida Sans" panose="020B0602030504020204" pitchFamily="34" charset="77"/>
              </a:rPr>
              <a:t>*in Millions</a:t>
            </a:r>
          </a:p>
        </p:txBody>
      </p:sp>
      <p:sp>
        <p:nvSpPr>
          <p:cNvPr id="1042" name="TextBox 1041">
            <a:extLst>
              <a:ext uri="{FF2B5EF4-FFF2-40B4-BE49-F238E27FC236}">
                <a16:creationId xmlns:a16="http://schemas.microsoft.com/office/drawing/2014/main" id="{70898AFA-2D07-8896-F404-A412C8384AAA}"/>
              </a:ext>
            </a:extLst>
          </p:cNvPr>
          <p:cNvSpPr txBox="1"/>
          <p:nvPr/>
        </p:nvSpPr>
        <p:spPr>
          <a:xfrm>
            <a:off x="18687174" y="10022565"/>
            <a:ext cx="5619411" cy="368424"/>
          </a:xfrm>
          <a:prstGeom prst="rect">
            <a:avLst/>
          </a:prstGeom>
          <a:noFill/>
        </p:spPr>
        <p:txBody>
          <a:bodyPr wrap="square" rtlCol="0">
            <a:spAutoFit/>
          </a:bodyPr>
          <a:lstStyle/>
          <a:p>
            <a:pPr defTabSz="912114" eaLnBrk="0" fontAlgn="base" hangingPunct="0">
              <a:spcBef>
                <a:spcPct val="0"/>
              </a:spcBef>
              <a:spcAft>
                <a:spcPct val="0"/>
              </a:spcAft>
            </a:pPr>
            <a:r>
              <a:rPr lang="en-US" sz="1795" b="1" dirty="0">
                <a:solidFill>
                  <a:srgbClr val="B1810B"/>
                </a:solidFill>
                <a:latin typeface="Lucida Sans" panose="020B0602030504020204" pitchFamily="34" charset="77"/>
              </a:rPr>
              <a:t>Regional Demand and Shipping Cost Analysis</a:t>
            </a:r>
          </a:p>
        </p:txBody>
      </p:sp>
      <p:sp>
        <p:nvSpPr>
          <p:cNvPr id="1046" name="Rectangle 1045">
            <a:extLst>
              <a:ext uri="{FF2B5EF4-FFF2-40B4-BE49-F238E27FC236}">
                <a16:creationId xmlns:a16="http://schemas.microsoft.com/office/drawing/2014/main" id="{777ECD13-C15B-0C4D-9B5C-1A2977CB4DBA}"/>
              </a:ext>
            </a:extLst>
          </p:cNvPr>
          <p:cNvSpPr/>
          <p:nvPr/>
        </p:nvSpPr>
        <p:spPr bwMode="auto">
          <a:xfrm>
            <a:off x="24657912" y="12534299"/>
            <a:ext cx="1470162" cy="95508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algn="ctr" defTabSz="912114" eaLnBrk="0" fontAlgn="base" hangingPunct="0">
              <a:spcBef>
                <a:spcPct val="0"/>
              </a:spcBef>
              <a:spcAft>
                <a:spcPct val="0"/>
              </a:spcAft>
            </a:pPr>
            <a:r>
              <a:rPr lang="en-IN" sz="1596" b="1" dirty="0">
                <a:solidFill>
                  <a:srgbClr val="0D0D0D"/>
                </a:solidFill>
                <a:latin typeface="Lucida Sans" panose="020B0602030504020204" pitchFamily="34" charset="77"/>
              </a:rPr>
              <a:t>Costly Service Centre</a:t>
            </a:r>
            <a:endParaRPr lang="en-US" sz="1596" b="1" dirty="0">
              <a:solidFill>
                <a:prstClr val="black"/>
              </a:solidFill>
              <a:latin typeface="Lucida Sans" panose="020B0602030504020204" pitchFamily="34" charset="77"/>
            </a:endParaRPr>
          </a:p>
        </p:txBody>
      </p:sp>
      <p:cxnSp>
        <p:nvCxnSpPr>
          <p:cNvPr id="1050" name="Straight Connector 1049">
            <a:extLst>
              <a:ext uri="{FF2B5EF4-FFF2-40B4-BE49-F238E27FC236}">
                <a16:creationId xmlns:a16="http://schemas.microsoft.com/office/drawing/2014/main" id="{9590C92D-B8BA-2C75-DD42-C41A65500A9E}"/>
              </a:ext>
            </a:extLst>
          </p:cNvPr>
          <p:cNvCxnSpPr/>
          <p:nvPr/>
        </p:nvCxnSpPr>
        <p:spPr bwMode="auto">
          <a:xfrm>
            <a:off x="26475336" y="11290695"/>
            <a:ext cx="468311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1" name="Straight Connector 1050">
            <a:extLst>
              <a:ext uri="{FF2B5EF4-FFF2-40B4-BE49-F238E27FC236}">
                <a16:creationId xmlns:a16="http://schemas.microsoft.com/office/drawing/2014/main" id="{47AD42B2-8627-6689-5217-B3E20EC16BA1}"/>
              </a:ext>
            </a:extLst>
          </p:cNvPr>
          <p:cNvCxnSpPr/>
          <p:nvPr/>
        </p:nvCxnSpPr>
        <p:spPr bwMode="auto">
          <a:xfrm>
            <a:off x="26449940" y="12413820"/>
            <a:ext cx="468311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2" name="Straight Connector 1051">
            <a:extLst>
              <a:ext uri="{FF2B5EF4-FFF2-40B4-BE49-F238E27FC236}">
                <a16:creationId xmlns:a16="http://schemas.microsoft.com/office/drawing/2014/main" id="{CA77524B-1212-46C9-AA9B-73546AE4F350}"/>
              </a:ext>
            </a:extLst>
          </p:cNvPr>
          <p:cNvCxnSpPr/>
          <p:nvPr/>
        </p:nvCxnSpPr>
        <p:spPr bwMode="auto">
          <a:xfrm>
            <a:off x="26475336" y="13540270"/>
            <a:ext cx="468311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3" name="TextBox 1052">
            <a:extLst>
              <a:ext uri="{FF2B5EF4-FFF2-40B4-BE49-F238E27FC236}">
                <a16:creationId xmlns:a16="http://schemas.microsoft.com/office/drawing/2014/main" id="{4F38E83A-55B3-2966-9101-FB58047A8A33}"/>
              </a:ext>
            </a:extLst>
          </p:cNvPr>
          <p:cNvSpPr txBox="1"/>
          <p:nvPr/>
        </p:nvSpPr>
        <p:spPr>
          <a:xfrm>
            <a:off x="26512541" y="10227099"/>
            <a:ext cx="4603573" cy="1013165"/>
          </a:xfrm>
          <a:prstGeom prst="rect">
            <a:avLst/>
          </a:prstGeom>
          <a:noFill/>
        </p:spPr>
        <p:txBody>
          <a:bodyPr wrap="square" rtlCol="0">
            <a:spAutoFit/>
          </a:bodyPr>
          <a:lstStyle/>
          <a:p>
            <a:pPr defTabSz="912114" eaLnBrk="0" fontAlgn="base" hangingPunct="0">
              <a:spcBef>
                <a:spcPct val="0"/>
              </a:spcBef>
              <a:spcAft>
                <a:spcPct val="0"/>
              </a:spcAft>
            </a:pPr>
            <a:r>
              <a:rPr lang="en-US" sz="2394" b="1" dirty="0">
                <a:solidFill>
                  <a:srgbClr val="FF0000"/>
                </a:solidFill>
                <a:latin typeface="Lucida Sans" panose="020B0602030504020204" pitchFamily="34" charset="77"/>
              </a:rPr>
              <a:t>15% </a:t>
            </a:r>
            <a:r>
              <a:rPr lang="en-US" sz="1795" dirty="0">
                <a:solidFill>
                  <a:prstClr val="black"/>
                </a:solidFill>
                <a:latin typeface="Lucida Sans" panose="020B0602030504020204" pitchFamily="34" charset="77"/>
              </a:rPr>
              <a:t>of total demand is travelling </a:t>
            </a:r>
            <a:r>
              <a:rPr lang="en-US" sz="1795" b="1" dirty="0">
                <a:solidFill>
                  <a:prstClr val="black"/>
                </a:solidFill>
                <a:latin typeface="Lucida Sans" panose="020B0602030504020204" pitchFamily="34" charset="77"/>
              </a:rPr>
              <a:t>more than  2000 miles</a:t>
            </a:r>
            <a:r>
              <a:rPr lang="en-US" sz="1795" dirty="0">
                <a:solidFill>
                  <a:prstClr val="black"/>
                </a:solidFill>
                <a:latin typeface="Lucida Sans" panose="020B0602030504020204" pitchFamily="34" charset="77"/>
              </a:rPr>
              <a:t>, which is impacting the overall logistic cost.</a:t>
            </a:r>
          </a:p>
        </p:txBody>
      </p:sp>
      <p:sp>
        <p:nvSpPr>
          <p:cNvPr id="1054" name="TextBox 1053">
            <a:extLst>
              <a:ext uri="{FF2B5EF4-FFF2-40B4-BE49-F238E27FC236}">
                <a16:creationId xmlns:a16="http://schemas.microsoft.com/office/drawing/2014/main" id="{DB256503-6C62-22C1-45B0-A18D6894E4C0}"/>
              </a:ext>
            </a:extLst>
          </p:cNvPr>
          <p:cNvSpPr txBox="1"/>
          <p:nvPr/>
        </p:nvSpPr>
        <p:spPr>
          <a:xfrm>
            <a:off x="26512541" y="11392968"/>
            <a:ext cx="4527727" cy="1013165"/>
          </a:xfrm>
          <a:prstGeom prst="rect">
            <a:avLst/>
          </a:prstGeom>
          <a:noFill/>
        </p:spPr>
        <p:txBody>
          <a:bodyPr wrap="square" rtlCol="0">
            <a:spAutoFit/>
          </a:bodyPr>
          <a:lstStyle/>
          <a:p>
            <a:pPr defTabSz="912114" eaLnBrk="0" fontAlgn="base" hangingPunct="0">
              <a:spcBef>
                <a:spcPct val="0"/>
              </a:spcBef>
              <a:spcAft>
                <a:spcPct val="0"/>
              </a:spcAft>
            </a:pPr>
            <a:r>
              <a:rPr lang="en-IN" sz="1795" b="1" dirty="0">
                <a:solidFill>
                  <a:prstClr val="black"/>
                </a:solidFill>
                <a:latin typeface="Lucida Sans" panose="020B0602030504020204" pitchFamily="34" charset="77"/>
              </a:rPr>
              <a:t>Midwest region </a:t>
            </a:r>
            <a:r>
              <a:rPr lang="en-IN" sz="1795" dirty="0">
                <a:solidFill>
                  <a:prstClr val="black"/>
                </a:solidFill>
                <a:latin typeface="Lucida Sans" panose="020B0602030504020204" pitchFamily="34" charset="77"/>
              </a:rPr>
              <a:t>exhibits lower cost efficiency, with a cost/mile of </a:t>
            </a:r>
            <a:r>
              <a:rPr lang="en-IN" sz="2394" b="1" dirty="0">
                <a:solidFill>
                  <a:srgbClr val="FF0000"/>
                </a:solidFill>
                <a:latin typeface="Lucida Sans" panose="020B0602030504020204" pitchFamily="34" charset="77"/>
              </a:rPr>
              <a:t>$2.07 </a:t>
            </a:r>
            <a:r>
              <a:rPr lang="en-IN" sz="1795" dirty="0">
                <a:solidFill>
                  <a:prstClr val="black"/>
                </a:solidFill>
                <a:latin typeface="Lucida Sans" panose="020B0602030504020204" pitchFamily="34" charset="77"/>
              </a:rPr>
              <a:t>surpassing the </a:t>
            </a:r>
            <a:r>
              <a:rPr lang="en-IN" sz="1795" b="1" dirty="0">
                <a:solidFill>
                  <a:prstClr val="black"/>
                </a:solidFill>
                <a:latin typeface="Lucida Sans" panose="020B0602030504020204" pitchFamily="34" charset="77"/>
              </a:rPr>
              <a:t>$1.06 average</a:t>
            </a:r>
            <a:r>
              <a:rPr lang="en-IN" sz="1795" dirty="0">
                <a:solidFill>
                  <a:prstClr val="black"/>
                </a:solidFill>
                <a:latin typeface="Lucida Sans" panose="020B0602030504020204" pitchFamily="34" charset="77"/>
              </a:rPr>
              <a:t>.</a:t>
            </a:r>
          </a:p>
        </p:txBody>
      </p:sp>
      <p:sp>
        <p:nvSpPr>
          <p:cNvPr id="1055" name="TextBox 1054">
            <a:extLst>
              <a:ext uri="{FF2B5EF4-FFF2-40B4-BE49-F238E27FC236}">
                <a16:creationId xmlns:a16="http://schemas.microsoft.com/office/drawing/2014/main" id="{341397DD-9021-1D3D-5105-16477784790C}"/>
              </a:ext>
            </a:extLst>
          </p:cNvPr>
          <p:cNvSpPr txBox="1"/>
          <p:nvPr/>
        </p:nvSpPr>
        <p:spPr>
          <a:xfrm>
            <a:off x="26558546" y="12584627"/>
            <a:ext cx="4404232" cy="921059"/>
          </a:xfrm>
          <a:prstGeom prst="rect">
            <a:avLst/>
          </a:prstGeom>
          <a:noFill/>
        </p:spPr>
        <p:txBody>
          <a:bodyPr wrap="square" rtlCol="0">
            <a:spAutoFit/>
          </a:bodyPr>
          <a:lstStyle/>
          <a:p>
            <a:pPr defTabSz="912114" eaLnBrk="0" fontAlgn="base" hangingPunct="0">
              <a:spcBef>
                <a:spcPct val="0"/>
              </a:spcBef>
              <a:spcAft>
                <a:spcPct val="0"/>
              </a:spcAft>
            </a:pPr>
            <a:r>
              <a:rPr lang="en-IN" sz="1795" dirty="0">
                <a:solidFill>
                  <a:srgbClr val="0D0D0D"/>
                </a:solidFill>
                <a:latin typeface="Lucida Sans" panose="020B0602030504020204" pitchFamily="34" charset="77"/>
              </a:rPr>
              <a:t>The unit service cost for the two highest demand-serving warehouses  exceeds the overall average</a:t>
            </a:r>
            <a:r>
              <a:rPr lang="en-IN" sz="1596" dirty="0">
                <a:solidFill>
                  <a:srgbClr val="0D0D0D"/>
                </a:solidFill>
                <a:latin typeface="Söhne"/>
              </a:rPr>
              <a:t>.</a:t>
            </a:r>
            <a:endParaRPr lang="en-US" sz="1596" dirty="0">
              <a:solidFill>
                <a:prstClr val="black"/>
              </a:solidFill>
              <a:latin typeface="Times" charset="0"/>
            </a:endParaRPr>
          </a:p>
        </p:txBody>
      </p:sp>
      <p:sp>
        <p:nvSpPr>
          <p:cNvPr id="1056" name="Rectangle 1055">
            <a:extLst>
              <a:ext uri="{FF2B5EF4-FFF2-40B4-BE49-F238E27FC236}">
                <a16:creationId xmlns:a16="http://schemas.microsoft.com/office/drawing/2014/main" id="{9CC581DC-8551-DA02-1FCF-96A4AFAD3520}"/>
              </a:ext>
            </a:extLst>
          </p:cNvPr>
          <p:cNvSpPr/>
          <p:nvPr/>
        </p:nvSpPr>
        <p:spPr bwMode="auto">
          <a:xfrm>
            <a:off x="24657912" y="10199911"/>
            <a:ext cx="1470162" cy="95508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algn="ctr" defTabSz="912114" eaLnBrk="0" fontAlgn="base" hangingPunct="0">
              <a:spcBef>
                <a:spcPct val="0"/>
              </a:spcBef>
              <a:spcAft>
                <a:spcPct val="0"/>
              </a:spcAft>
            </a:pPr>
            <a:r>
              <a:rPr lang="en-IN" sz="1596" b="1" dirty="0">
                <a:solidFill>
                  <a:srgbClr val="0D0D0D"/>
                </a:solidFill>
                <a:latin typeface="Lucida Sans" panose="020B0602030504020204" pitchFamily="34" charset="77"/>
              </a:rPr>
              <a:t>Cost Discrepancy Alert</a:t>
            </a:r>
            <a:endParaRPr lang="en-US" sz="1596" b="1" dirty="0">
              <a:solidFill>
                <a:prstClr val="black"/>
              </a:solidFill>
              <a:latin typeface="Lucida Sans" panose="020B0602030504020204" pitchFamily="34" charset="77"/>
            </a:endParaRPr>
          </a:p>
        </p:txBody>
      </p:sp>
      <p:sp>
        <p:nvSpPr>
          <p:cNvPr id="1057" name="Rectangle 1056">
            <a:extLst>
              <a:ext uri="{FF2B5EF4-FFF2-40B4-BE49-F238E27FC236}">
                <a16:creationId xmlns:a16="http://schemas.microsoft.com/office/drawing/2014/main" id="{89FB642A-66B3-E2BC-38AB-16B6197CB307}"/>
              </a:ext>
            </a:extLst>
          </p:cNvPr>
          <p:cNvSpPr/>
          <p:nvPr/>
        </p:nvSpPr>
        <p:spPr bwMode="auto">
          <a:xfrm>
            <a:off x="24660358" y="11381173"/>
            <a:ext cx="1470162" cy="95508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IN" sz="1596" b="1" dirty="0">
                <a:solidFill>
                  <a:srgbClr val="0D0D0D"/>
                </a:solidFill>
                <a:latin typeface="Lucida Sans" panose="020B0602030504020204" pitchFamily="34" charset="77"/>
              </a:rPr>
              <a:t>Midwest Cost Peak</a:t>
            </a:r>
            <a:endParaRPr lang="en-US" sz="1596" b="1" dirty="0">
              <a:solidFill>
                <a:prstClr val="black"/>
              </a:solidFill>
              <a:latin typeface="Lucida Sans" panose="020B0602030504020204" pitchFamily="34" charset="77"/>
            </a:endParaRPr>
          </a:p>
        </p:txBody>
      </p:sp>
      <p:sp>
        <p:nvSpPr>
          <p:cNvPr id="1058" name="TextBox 1057">
            <a:extLst>
              <a:ext uri="{FF2B5EF4-FFF2-40B4-BE49-F238E27FC236}">
                <a16:creationId xmlns:a16="http://schemas.microsoft.com/office/drawing/2014/main" id="{B239EDA2-DC80-AAF8-F6D4-021BA54F1437}"/>
              </a:ext>
            </a:extLst>
          </p:cNvPr>
          <p:cNvSpPr txBox="1"/>
          <p:nvPr/>
        </p:nvSpPr>
        <p:spPr>
          <a:xfrm>
            <a:off x="31619342" y="2465416"/>
            <a:ext cx="6761781" cy="399126"/>
          </a:xfrm>
          <a:prstGeom prst="rect">
            <a:avLst/>
          </a:prstGeom>
          <a:noFill/>
        </p:spPr>
        <p:txBody>
          <a:bodyPr wrap="square" rtlCol="0">
            <a:spAutoFit/>
          </a:bodyPr>
          <a:lstStyle/>
          <a:p>
            <a:pPr defTabSz="912114" eaLnBrk="0" fontAlgn="base" hangingPunct="0">
              <a:spcBef>
                <a:spcPct val="0"/>
              </a:spcBef>
              <a:spcAft>
                <a:spcPct val="0"/>
              </a:spcAft>
            </a:pPr>
            <a:r>
              <a:rPr lang="en-US" sz="1995" dirty="0">
                <a:solidFill>
                  <a:prstClr val="black"/>
                </a:solidFill>
                <a:latin typeface="Lucida Sans" panose="020B0602030504020204" pitchFamily="34" charset="77"/>
              </a:rPr>
              <a:t>Below </a:t>
            </a:r>
            <a:r>
              <a:rPr lang="en-US" sz="1995" b="1" dirty="0">
                <a:solidFill>
                  <a:srgbClr val="00B050"/>
                </a:solidFill>
                <a:latin typeface="Lucida Sans" panose="020B0602030504020204" pitchFamily="34" charset="77"/>
              </a:rPr>
              <a:t>Formulation</a:t>
            </a:r>
            <a:r>
              <a:rPr lang="en-US" sz="1995" dirty="0">
                <a:solidFill>
                  <a:prstClr val="black"/>
                </a:solidFill>
                <a:latin typeface="Lucida Sans" panose="020B0602030504020204" pitchFamily="34" charset="77"/>
              </a:rPr>
              <a:t> is used for analysis :</a:t>
            </a:r>
          </a:p>
        </p:txBody>
      </p:sp>
      <p:sp>
        <p:nvSpPr>
          <p:cNvPr id="12" name="Rectangle 11">
            <a:extLst>
              <a:ext uri="{FF2B5EF4-FFF2-40B4-BE49-F238E27FC236}">
                <a16:creationId xmlns:a16="http://schemas.microsoft.com/office/drawing/2014/main" id="{D240ECE7-E034-1504-EB4F-651A218231C5}"/>
              </a:ext>
            </a:extLst>
          </p:cNvPr>
          <p:cNvSpPr/>
          <p:nvPr/>
        </p:nvSpPr>
        <p:spPr bwMode="auto">
          <a:xfrm>
            <a:off x="32899799" y="20612362"/>
            <a:ext cx="982671" cy="781065"/>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41" name="Rectangle 40">
            <a:extLst>
              <a:ext uri="{FF2B5EF4-FFF2-40B4-BE49-F238E27FC236}">
                <a16:creationId xmlns:a16="http://schemas.microsoft.com/office/drawing/2014/main" id="{F8826F1A-E3F1-32ED-0ED4-CB2E7A6DA2FC}"/>
              </a:ext>
            </a:extLst>
          </p:cNvPr>
          <p:cNvSpPr/>
          <p:nvPr/>
        </p:nvSpPr>
        <p:spPr bwMode="auto">
          <a:xfrm>
            <a:off x="32912455" y="18771229"/>
            <a:ext cx="969609" cy="1795573"/>
          </a:xfrm>
          <a:prstGeom prst="rect">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43" name="Rectangle 42">
            <a:extLst>
              <a:ext uri="{FF2B5EF4-FFF2-40B4-BE49-F238E27FC236}">
                <a16:creationId xmlns:a16="http://schemas.microsoft.com/office/drawing/2014/main" id="{34DD2CB7-77D6-6B3A-CAE4-CCB810C234E1}"/>
              </a:ext>
            </a:extLst>
          </p:cNvPr>
          <p:cNvSpPr/>
          <p:nvPr/>
        </p:nvSpPr>
        <p:spPr bwMode="auto">
          <a:xfrm>
            <a:off x="34436648" y="20722630"/>
            <a:ext cx="982671" cy="667953"/>
          </a:xfrm>
          <a:prstGeom prst="rect">
            <a:avLst/>
          </a:prstGeom>
          <a:solidFill>
            <a:srgbClr val="0070C0"/>
          </a:solidFill>
          <a:ln w="9525" cap="flat" cmpd="sng" algn="ctr">
            <a:solidFill>
              <a:schemeClr val="bg1">
                <a:lumMod val="85000"/>
              </a:schemeClr>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53" name="Rectangle 52">
            <a:extLst>
              <a:ext uri="{FF2B5EF4-FFF2-40B4-BE49-F238E27FC236}">
                <a16:creationId xmlns:a16="http://schemas.microsoft.com/office/drawing/2014/main" id="{F9AA9C45-27C7-D761-59E6-2EA09CEA1F03}"/>
              </a:ext>
            </a:extLst>
          </p:cNvPr>
          <p:cNvSpPr/>
          <p:nvPr/>
        </p:nvSpPr>
        <p:spPr bwMode="auto">
          <a:xfrm>
            <a:off x="34449710" y="19022223"/>
            <a:ext cx="969609" cy="1651927"/>
          </a:xfrm>
          <a:prstGeom prst="rect">
            <a:avLst/>
          </a:prstGeom>
          <a:solidFill>
            <a:schemeClr val="bg1">
              <a:lumMod val="75000"/>
            </a:schemeClr>
          </a:solidFill>
          <a:ln w="9525" cap="flat" cmpd="sng" algn="ctr">
            <a:solidFill>
              <a:schemeClr val="bg1">
                <a:lumMod val="85000"/>
              </a:schemeClr>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57" name="Left Brace 56">
            <a:extLst>
              <a:ext uri="{FF2B5EF4-FFF2-40B4-BE49-F238E27FC236}">
                <a16:creationId xmlns:a16="http://schemas.microsoft.com/office/drawing/2014/main" id="{651014AD-1803-5660-B67E-ED07CACCD191}"/>
              </a:ext>
            </a:extLst>
          </p:cNvPr>
          <p:cNvSpPr/>
          <p:nvPr/>
        </p:nvSpPr>
        <p:spPr bwMode="auto">
          <a:xfrm>
            <a:off x="32443044" y="19060967"/>
            <a:ext cx="439843" cy="142069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58" name="TextBox 57">
            <a:extLst>
              <a:ext uri="{FF2B5EF4-FFF2-40B4-BE49-F238E27FC236}">
                <a16:creationId xmlns:a16="http://schemas.microsoft.com/office/drawing/2014/main" id="{80579BD3-940B-15DB-423D-DAA4D9CF325E}"/>
              </a:ext>
            </a:extLst>
          </p:cNvPr>
          <p:cNvSpPr txBox="1"/>
          <p:nvPr/>
        </p:nvSpPr>
        <p:spPr>
          <a:xfrm rot="16200000">
            <a:off x="31231705" y="19411561"/>
            <a:ext cx="1864000" cy="583337"/>
          </a:xfrm>
          <a:prstGeom prst="rect">
            <a:avLst/>
          </a:prstGeom>
          <a:noFill/>
        </p:spPr>
        <p:txBody>
          <a:bodyPr wrap="square" rtlCol="0">
            <a:spAutoFit/>
          </a:bodyPr>
          <a:lstStyle/>
          <a:p>
            <a:pPr algn="ctr" defTabSz="912114" eaLnBrk="0" fontAlgn="base" hangingPunct="0">
              <a:spcBef>
                <a:spcPct val="0"/>
              </a:spcBef>
              <a:spcAft>
                <a:spcPct val="0"/>
              </a:spcAft>
            </a:pPr>
            <a:r>
              <a:rPr lang="en-US" sz="1596" dirty="0">
                <a:solidFill>
                  <a:prstClr val="black"/>
                </a:solidFill>
                <a:latin typeface="Lucida Sans" panose="020B0602030504020204" pitchFamily="34" charset="77"/>
              </a:rPr>
              <a:t>Transportation</a:t>
            </a:r>
          </a:p>
          <a:p>
            <a:pPr algn="ctr" defTabSz="912114" eaLnBrk="0" fontAlgn="base" hangingPunct="0">
              <a:spcBef>
                <a:spcPct val="0"/>
              </a:spcBef>
              <a:spcAft>
                <a:spcPct val="0"/>
              </a:spcAft>
            </a:pPr>
            <a:r>
              <a:rPr lang="en-US" sz="1596" dirty="0">
                <a:solidFill>
                  <a:prstClr val="black"/>
                </a:solidFill>
                <a:latin typeface="Lucida Sans" panose="020B0602030504020204" pitchFamily="34" charset="77"/>
              </a:rPr>
              <a:t> Cost</a:t>
            </a:r>
          </a:p>
        </p:txBody>
      </p:sp>
      <p:sp>
        <p:nvSpPr>
          <p:cNvPr id="59" name="TextBox 58">
            <a:extLst>
              <a:ext uri="{FF2B5EF4-FFF2-40B4-BE49-F238E27FC236}">
                <a16:creationId xmlns:a16="http://schemas.microsoft.com/office/drawing/2014/main" id="{B1F9308D-0C5E-08DF-D17B-2EA0DA9707AB}"/>
              </a:ext>
            </a:extLst>
          </p:cNvPr>
          <p:cNvSpPr txBox="1"/>
          <p:nvPr/>
        </p:nvSpPr>
        <p:spPr>
          <a:xfrm>
            <a:off x="31614245" y="20832835"/>
            <a:ext cx="1404203" cy="583337"/>
          </a:xfrm>
          <a:prstGeom prst="rect">
            <a:avLst/>
          </a:prstGeom>
          <a:noFill/>
        </p:spPr>
        <p:txBody>
          <a:bodyPr wrap="square" rtlCol="0">
            <a:spAutoFit/>
          </a:bodyPr>
          <a:lstStyle/>
          <a:p>
            <a:pPr algn="ctr" defTabSz="912114" eaLnBrk="0" fontAlgn="base" hangingPunct="0">
              <a:spcBef>
                <a:spcPct val="0"/>
              </a:spcBef>
              <a:spcAft>
                <a:spcPct val="0"/>
              </a:spcAft>
            </a:pPr>
            <a:r>
              <a:rPr lang="en-US" sz="1596" dirty="0">
                <a:solidFill>
                  <a:prstClr val="black"/>
                </a:solidFill>
                <a:latin typeface="Lucida Sans" panose="020B0602030504020204" pitchFamily="34" charset="77"/>
              </a:rPr>
              <a:t>Warehouse </a:t>
            </a:r>
          </a:p>
          <a:p>
            <a:pPr algn="ctr" defTabSz="912114" eaLnBrk="0" fontAlgn="base" hangingPunct="0">
              <a:spcBef>
                <a:spcPct val="0"/>
              </a:spcBef>
              <a:spcAft>
                <a:spcPct val="0"/>
              </a:spcAft>
            </a:pPr>
            <a:r>
              <a:rPr lang="en-US" sz="1596" dirty="0">
                <a:solidFill>
                  <a:prstClr val="black"/>
                </a:solidFill>
                <a:latin typeface="Lucida Sans" panose="020B0602030504020204" pitchFamily="34" charset="77"/>
              </a:rPr>
              <a:t>Cost</a:t>
            </a:r>
          </a:p>
        </p:txBody>
      </p:sp>
      <p:cxnSp>
        <p:nvCxnSpPr>
          <p:cNvPr id="61" name="Straight Arrow Connector 60">
            <a:extLst>
              <a:ext uri="{FF2B5EF4-FFF2-40B4-BE49-F238E27FC236}">
                <a16:creationId xmlns:a16="http://schemas.microsoft.com/office/drawing/2014/main" id="{473BA19D-7A42-EE56-7735-8834D4453B79}"/>
              </a:ext>
            </a:extLst>
          </p:cNvPr>
          <p:cNvCxnSpPr/>
          <p:nvPr/>
        </p:nvCxnSpPr>
        <p:spPr bwMode="auto">
          <a:xfrm>
            <a:off x="33425155" y="18198218"/>
            <a:ext cx="1535472" cy="487160"/>
          </a:xfrm>
          <a:prstGeom prst="straightConnector1">
            <a:avLst/>
          </a:prstGeom>
          <a:solidFill>
            <a:schemeClr val="accent1"/>
          </a:solidFill>
          <a:ln w="9525" cap="flat" cmpd="sng" algn="ctr">
            <a:solidFill>
              <a:schemeClr val="tx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TextBox 61">
            <a:extLst>
              <a:ext uri="{FF2B5EF4-FFF2-40B4-BE49-F238E27FC236}">
                <a16:creationId xmlns:a16="http://schemas.microsoft.com/office/drawing/2014/main" id="{072374DE-247B-EAB9-60BE-2A6F6773691F}"/>
              </a:ext>
            </a:extLst>
          </p:cNvPr>
          <p:cNvSpPr txBox="1"/>
          <p:nvPr/>
        </p:nvSpPr>
        <p:spPr>
          <a:xfrm>
            <a:off x="33163325" y="19580496"/>
            <a:ext cx="638583"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prstClr val="black"/>
                </a:solidFill>
                <a:latin typeface="Lucida Sans" panose="020B0602030504020204" pitchFamily="34" charset="77"/>
              </a:rPr>
              <a:t>2.3</a:t>
            </a:r>
          </a:p>
        </p:txBody>
      </p:sp>
      <p:sp>
        <p:nvSpPr>
          <p:cNvPr id="65" name="TextBox 64">
            <a:extLst>
              <a:ext uri="{FF2B5EF4-FFF2-40B4-BE49-F238E27FC236}">
                <a16:creationId xmlns:a16="http://schemas.microsoft.com/office/drawing/2014/main" id="{B5773BAB-2632-EF54-6828-E5C8B2573D6A}"/>
              </a:ext>
            </a:extLst>
          </p:cNvPr>
          <p:cNvSpPr txBox="1"/>
          <p:nvPr/>
        </p:nvSpPr>
        <p:spPr>
          <a:xfrm>
            <a:off x="33126537" y="20850786"/>
            <a:ext cx="682706"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prstClr val="black"/>
                </a:solidFill>
                <a:latin typeface="Lucida Sans" panose="020B0602030504020204" pitchFamily="34" charset="77"/>
              </a:rPr>
              <a:t>4.3</a:t>
            </a:r>
          </a:p>
        </p:txBody>
      </p:sp>
      <p:sp>
        <p:nvSpPr>
          <p:cNvPr id="66" name="TextBox 65">
            <a:extLst>
              <a:ext uri="{FF2B5EF4-FFF2-40B4-BE49-F238E27FC236}">
                <a16:creationId xmlns:a16="http://schemas.microsoft.com/office/drawing/2014/main" id="{A740C60A-F1DC-CD87-593E-BF02340A594C}"/>
              </a:ext>
            </a:extLst>
          </p:cNvPr>
          <p:cNvSpPr txBox="1"/>
          <p:nvPr/>
        </p:nvSpPr>
        <p:spPr>
          <a:xfrm>
            <a:off x="34714600" y="19774415"/>
            <a:ext cx="638583"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prstClr val="black"/>
                </a:solidFill>
                <a:latin typeface="Lucida Sans" panose="020B0602030504020204" pitchFamily="34" charset="77"/>
              </a:rPr>
              <a:t>1.8</a:t>
            </a:r>
          </a:p>
        </p:txBody>
      </p:sp>
      <p:sp>
        <p:nvSpPr>
          <p:cNvPr id="68" name="TextBox 67">
            <a:extLst>
              <a:ext uri="{FF2B5EF4-FFF2-40B4-BE49-F238E27FC236}">
                <a16:creationId xmlns:a16="http://schemas.microsoft.com/office/drawing/2014/main" id="{D1A97E74-0BEC-2E48-1766-34B4ED4C7D0A}"/>
              </a:ext>
            </a:extLst>
          </p:cNvPr>
          <p:cNvSpPr txBox="1"/>
          <p:nvPr/>
        </p:nvSpPr>
        <p:spPr>
          <a:xfrm>
            <a:off x="34695773" y="20899861"/>
            <a:ext cx="724991"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prstClr val="black"/>
                </a:solidFill>
                <a:latin typeface="Lucida Sans" panose="020B0602030504020204" pitchFamily="34" charset="77"/>
              </a:rPr>
              <a:t>3.4</a:t>
            </a:r>
          </a:p>
        </p:txBody>
      </p:sp>
      <p:sp>
        <p:nvSpPr>
          <p:cNvPr id="117" name="Oval 116">
            <a:extLst>
              <a:ext uri="{FF2B5EF4-FFF2-40B4-BE49-F238E27FC236}">
                <a16:creationId xmlns:a16="http://schemas.microsoft.com/office/drawing/2014/main" id="{D043A78B-A115-94BA-8746-8DEF92F7C81B}"/>
              </a:ext>
            </a:extLst>
          </p:cNvPr>
          <p:cNvSpPr/>
          <p:nvPr/>
        </p:nvSpPr>
        <p:spPr bwMode="auto">
          <a:xfrm>
            <a:off x="33947650" y="18245924"/>
            <a:ext cx="490481" cy="452974"/>
          </a:xfrm>
          <a:prstGeom prst="ellipse">
            <a:avLst/>
          </a:prstGeom>
          <a:solidFill>
            <a:srgbClr val="92D050"/>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1197" dirty="0">
              <a:solidFill>
                <a:prstClr val="black"/>
              </a:solidFill>
              <a:latin typeface="Lucida Sans" panose="020B0602030504020204" pitchFamily="34" charset="77"/>
            </a:endParaRPr>
          </a:p>
        </p:txBody>
      </p:sp>
      <p:sp>
        <p:nvSpPr>
          <p:cNvPr id="121" name="TextBox 120">
            <a:extLst>
              <a:ext uri="{FF2B5EF4-FFF2-40B4-BE49-F238E27FC236}">
                <a16:creationId xmlns:a16="http://schemas.microsoft.com/office/drawing/2014/main" id="{4611B302-E3E9-7A8F-14FF-84489FA9CACD}"/>
              </a:ext>
            </a:extLst>
          </p:cNvPr>
          <p:cNvSpPr txBox="1"/>
          <p:nvPr/>
        </p:nvSpPr>
        <p:spPr>
          <a:xfrm>
            <a:off x="33948732" y="18303550"/>
            <a:ext cx="637776"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prstClr val="black"/>
                </a:solidFill>
                <a:latin typeface="Times" charset="0"/>
              </a:rPr>
              <a:t>21%</a:t>
            </a:r>
          </a:p>
        </p:txBody>
      </p:sp>
      <p:sp>
        <p:nvSpPr>
          <p:cNvPr id="124" name="TextBox 123">
            <a:extLst>
              <a:ext uri="{FF2B5EF4-FFF2-40B4-BE49-F238E27FC236}">
                <a16:creationId xmlns:a16="http://schemas.microsoft.com/office/drawing/2014/main" id="{0B8E7A2C-8C5C-8F4A-D32E-C2F6788C7B6F}"/>
              </a:ext>
            </a:extLst>
          </p:cNvPr>
          <p:cNvSpPr txBox="1"/>
          <p:nvPr/>
        </p:nvSpPr>
        <p:spPr>
          <a:xfrm>
            <a:off x="32977838" y="21422171"/>
            <a:ext cx="1115337"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srgbClr val="FF0000"/>
                </a:solidFill>
                <a:latin typeface="Lucida Sans" panose="020B0602030504020204" pitchFamily="34" charset="77"/>
              </a:rPr>
              <a:t>Before</a:t>
            </a:r>
          </a:p>
        </p:txBody>
      </p:sp>
      <p:sp>
        <p:nvSpPr>
          <p:cNvPr id="125" name="TextBox 124">
            <a:extLst>
              <a:ext uri="{FF2B5EF4-FFF2-40B4-BE49-F238E27FC236}">
                <a16:creationId xmlns:a16="http://schemas.microsoft.com/office/drawing/2014/main" id="{0D74A077-C88C-5E7D-CD4F-D5E9765415C2}"/>
              </a:ext>
            </a:extLst>
          </p:cNvPr>
          <p:cNvSpPr txBox="1"/>
          <p:nvPr/>
        </p:nvSpPr>
        <p:spPr>
          <a:xfrm>
            <a:off x="34658908" y="21434617"/>
            <a:ext cx="3387684"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srgbClr val="00B050"/>
                </a:solidFill>
                <a:latin typeface="Lucida Sans" panose="020B0602030504020204" pitchFamily="34" charset="77"/>
              </a:rPr>
              <a:t>After</a:t>
            </a:r>
            <a:endParaRPr lang="en-US" sz="798" b="1" dirty="0">
              <a:solidFill>
                <a:prstClr val="black"/>
              </a:solidFill>
              <a:latin typeface="Lucida Sans" panose="020B0602030504020204" pitchFamily="34" charset="77"/>
            </a:endParaRPr>
          </a:p>
        </p:txBody>
      </p:sp>
      <p:sp>
        <p:nvSpPr>
          <p:cNvPr id="126" name="TextBox 125">
            <a:extLst>
              <a:ext uri="{FF2B5EF4-FFF2-40B4-BE49-F238E27FC236}">
                <a16:creationId xmlns:a16="http://schemas.microsoft.com/office/drawing/2014/main" id="{D142B37F-55E5-9733-580E-AD8536566C7F}"/>
              </a:ext>
            </a:extLst>
          </p:cNvPr>
          <p:cNvSpPr txBox="1"/>
          <p:nvPr/>
        </p:nvSpPr>
        <p:spPr>
          <a:xfrm>
            <a:off x="35813283" y="18192903"/>
            <a:ext cx="4461469" cy="828953"/>
          </a:xfrm>
          <a:prstGeom prst="rect">
            <a:avLst/>
          </a:prstGeom>
          <a:noFill/>
        </p:spPr>
        <p:txBody>
          <a:bodyPr wrap="square" rtlCol="0">
            <a:spAutoFit/>
          </a:bodyPr>
          <a:lstStyle/>
          <a:p>
            <a:pPr defTabSz="912114" eaLnBrk="0" fontAlgn="base" hangingPunct="0">
              <a:spcBef>
                <a:spcPct val="0"/>
              </a:spcBef>
              <a:spcAft>
                <a:spcPct val="0"/>
              </a:spcAft>
            </a:pPr>
            <a:r>
              <a:rPr lang="en-US" sz="1596" dirty="0">
                <a:solidFill>
                  <a:prstClr val="black"/>
                </a:solidFill>
                <a:latin typeface="Lucida Sans" panose="020B0602030504020204" pitchFamily="34" charset="77"/>
              </a:rPr>
              <a:t>However, as we have mostly two scenarios to address, our solution would differ in two case :</a:t>
            </a:r>
          </a:p>
        </p:txBody>
      </p:sp>
      <p:sp>
        <p:nvSpPr>
          <p:cNvPr id="1043" name="TextBox 1042">
            <a:extLst>
              <a:ext uri="{FF2B5EF4-FFF2-40B4-BE49-F238E27FC236}">
                <a16:creationId xmlns:a16="http://schemas.microsoft.com/office/drawing/2014/main" id="{09FF01AF-D064-330E-6A7A-75989948E5D7}"/>
              </a:ext>
            </a:extLst>
          </p:cNvPr>
          <p:cNvSpPr txBox="1"/>
          <p:nvPr/>
        </p:nvSpPr>
        <p:spPr>
          <a:xfrm>
            <a:off x="35792720" y="19387452"/>
            <a:ext cx="1653508" cy="1197377"/>
          </a:xfrm>
          <a:prstGeom prst="rect">
            <a:avLst/>
          </a:prstGeom>
          <a:noFill/>
        </p:spPr>
        <p:txBody>
          <a:bodyPr wrap="square" rtlCol="0">
            <a:spAutoFit/>
          </a:bodyPr>
          <a:lstStyle/>
          <a:p>
            <a:pPr defTabSz="912114" eaLnBrk="0" fontAlgn="base" hangingPunct="0">
              <a:spcBef>
                <a:spcPct val="0"/>
              </a:spcBef>
              <a:spcAft>
                <a:spcPct val="0"/>
              </a:spcAft>
            </a:pPr>
            <a:r>
              <a:rPr lang="en-IN" sz="1596" dirty="0">
                <a:solidFill>
                  <a:srgbClr val="0D0D0D"/>
                </a:solidFill>
                <a:latin typeface="Lucida Sans" panose="020B0602030504020204" pitchFamily="34" charset="77"/>
              </a:rPr>
              <a:t>Reduction of </a:t>
            </a:r>
            <a:r>
              <a:rPr lang="en-IN" sz="2394" b="1" dirty="0">
                <a:solidFill>
                  <a:srgbClr val="00B050"/>
                </a:solidFill>
                <a:latin typeface="Lucida Sans" panose="020B0602030504020204" pitchFamily="34" charset="77"/>
              </a:rPr>
              <a:t>15% </a:t>
            </a:r>
            <a:r>
              <a:rPr lang="en-IN" sz="1596" dirty="0">
                <a:solidFill>
                  <a:srgbClr val="0D0D0D"/>
                </a:solidFill>
                <a:latin typeface="Lucida Sans" panose="020B0602030504020204" pitchFamily="34" charset="77"/>
              </a:rPr>
              <a:t>in total</a:t>
            </a:r>
          </a:p>
          <a:p>
            <a:pPr defTabSz="912114" eaLnBrk="0" fontAlgn="base" hangingPunct="0">
              <a:spcBef>
                <a:spcPct val="0"/>
              </a:spcBef>
              <a:spcAft>
                <a:spcPct val="0"/>
              </a:spcAft>
            </a:pPr>
            <a:r>
              <a:rPr lang="en-IN" sz="1596" dirty="0">
                <a:solidFill>
                  <a:srgbClr val="0D0D0D"/>
                </a:solidFill>
                <a:latin typeface="Lucida Sans" panose="020B0602030504020204" pitchFamily="34" charset="77"/>
              </a:rPr>
              <a:t>Distance travelled </a:t>
            </a:r>
            <a:endParaRPr lang="en-US" sz="1596" dirty="0">
              <a:solidFill>
                <a:prstClr val="black"/>
              </a:solidFill>
              <a:latin typeface="Lucida Sans" panose="020B0602030504020204" pitchFamily="34" charset="77"/>
            </a:endParaRPr>
          </a:p>
        </p:txBody>
      </p:sp>
      <p:sp>
        <p:nvSpPr>
          <p:cNvPr id="1044" name="TextBox 1043">
            <a:extLst>
              <a:ext uri="{FF2B5EF4-FFF2-40B4-BE49-F238E27FC236}">
                <a16:creationId xmlns:a16="http://schemas.microsoft.com/office/drawing/2014/main" id="{B19C7045-714D-9228-042C-314FC1F08370}"/>
              </a:ext>
            </a:extLst>
          </p:cNvPr>
          <p:cNvSpPr txBox="1"/>
          <p:nvPr/>
        </p:nvSpPr>
        <p:spPr>
          <a:xfrm>
            <a:off x="38503576" y="19334973"/>
            <a:ext cx="2067253" cy="1197377"/>
          </a:xfrm>
          <a:prstGeom prst="rect">
            <a:avLst/>
          </a:prstGeom>
          <a:noFill/>
        </p:spPr>
        <p:txBody>
          <a:bodyPr wrap="square" rtlCol="0">
            <a:spAutoFit/>
          </a:bodyPr>
          <a:lstStyle/>
          <a:p>
            <a:pPr defTabSz="912114" eaLnBrk="0" fontAlgn="base" hangingPunct="0">
              <a:spcBef>
                <a:spcPct val="0"/>
              </a:spcBef>
              <a:spcAft>
                <a:spcPct val="0"/>
              </a:spcAft>
            </a:pPr>
            <a:r>
              <a:rPr lang="en-IN" sz="1596" dirty="0">
                <a:solidFill>
                  <a:srgbClr val="0D0D0D"/>
                </a:solidFill>
                <a:latin typeface="Lucida Sans" panose="020B0602030504020204" pitchFamily="34" charset="77"/>
              </a:rPr>
              <a:t>Increase savings by </a:t>
            </a:r>
            <a:r>
              <a:rPr lang="en-IN" sz="2394" b="1" dirty="0">
                <a:solidFill>
                  <a:srgbClr val="00B050"/>
                </a:solidFill>
                <a:latin typeface="Lucida Sans" panose="020B0602030504020204" pitchFamily="34" charset="77"/>
              </a:rPr>
              <a:t>35% </a:t>
            </a:r>
            <a:r>
              <a:rPr lang="en-IN" sz="1596" dirty="0">
                <a:solidFill>
                  <a:prstClr val="black"/>
                </a:solidFill>
                <a:latin typeface="Lucida Sans" panose="020B0602030504020204" pitchFamily="34" charset="77"/>
              </a:rPr>
              <a:t>in Transportation cost</a:t>
            </a:r>
            <a:endParaRPr lang="en-US" sz="1596" dirty="0">
              <a:solidFill>
                <a:prstClr val="black"/>
              </a:solidFill>
              <a:latin typeface="Lucida Sans" panose="020B0602030504020204" pitchFamily="34" charset="77"/>
            </a:endParaRPr>
          </a:p>
        </p:txBody>
      </p:sp>
      <p:sp>
        <p:nvSpPr>
          <p:cNvPr id="1075" name="Rectangle 1074">
            <a:extLst>
              <a:ext uri="{FF2B5EF4-FFF2-40B4-BE49-F238E27FC236}">
                <a16:creationId xmlns:a16="http://schemas.microsoft.com/office/drawing/2014/main" id="{3F3C248A-AEB9-7EAF-AC96-8FF7AA14DA7C}"/>
              </a:ext>
            </a:extLst>
          </p:cNvPr>
          <p:cNvSpPr/>
          <p:nvPr/>
        </p:nvSpPr>
        <p:spPr bwMode="auto">
          <a:xfrm>
            <a:off x="40339175" y="18218439"/>
            <a:ext cx="3012729" cy="3239114"/>
          </a:xfrm>
          <a:prstGeom prst="rect">
            <a:avLst/>
          </a:prstGeom>
          <a:solidFill>
            <a:schemeClr val="bg1"/>
          </a:solidFill>
          <a:ln w="19050" cap="flat" cmpd="sng" algn="ctr">
            <a:solidFill>
              <a:schemeClr val="tx1"/>
            </a:solidFill>
            <a:prstDash val="sysDash"/>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1076" name="Rectangle 1075">
            <a:extLst>
              <a:ext uri="{FF2B5EF4-FFF2-40B4-BE49-F238E27FC236}">
                <a16:creationId xmlns:a16="http://schemas.microsoft.com/office/drawing/2014/main" id="{3E1F5752-3F52-8E9F-30D8-4C622DA67706}"/>
              </a:ext>
            </a:extLst>
          </p:cNvPr>
          <p:cNvSpPr/>
          <p:nvPr/>
        </p:nvSpPr>
        <p:spPr bwMode="auto">
          <a:xfrm>
            <a:off x="40339175" y="18230562"/>
            <a:ext cx="3012729" cy="470835"/>
          </a:xfrm>
          <a:prstGeom prst="rect">
            <a:avLst/>
          </a:prstGeom>
          <a:solidFill>
            <a:srgbClr val="DEC699"/>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algn="ctr" defTabSz="912114" eaLnBrk="0" fontAlgn="base" hangingPunct="0">
              <a:spcBef>
                <a:spcPct val="0"/>
              </a:spcBef>
              <a:spcAft>
                <a:spcPct val="0"/>
              </a:spcAft>
            </a:pPr>
            <a:r>
              <a:rPr lang="en-US" sz="2394" b="1">
                <a:solidFill>
                  <a:prstClr val="black"/>
                </a:solidFill>
                <a:latin typeface="Times" charset="0"/>
              </a:rPr>
              <a:t>Future Scope</a:t>
            </a:r>
          </a:p>
        </p:txBody>
      </p:sp>
      <p:sp>
        <p:nvSpPr>
          <p:cNvPr id="1077" name="TextBox 1076">
            <a:extLst>
              <a:ext uri="{FF2B5EF4-FFF2-40B4-BE49-F238E27FC236}">
                <a16:creationId xmlns:a16="http://schemas.microsoft.com/office/drawing/2014/main" id="{11FEF324-3D84-850C-2024-AA9BEEB3FAFA}"/>
              </a:ext>
            </a:extLst>
          </p:cNvPr>
          <p:cNvSpPr txBox="1"/>
          <p:nvPr/>
        </p:nvSpPr>
        <p:spPr>
          <a:xfrm>
            <a:off x="40324398" y="18962656"/>
            <a:ext cx="3120477" cy="2793879"/>
          </a:xfrm>
          <a:prstGeom prst="rect">
            <a:avLst/>
          </a:prstGeom>
          <a:noFill/>
        </p:spPr>
        <p:txBody>
          <a:bodyPr wrap="square" rtlCol="0">
            <a:spAutoFit/>
          </a:bodyPr>
          <a:lstStyle/>
          <a:p>
            <a:pPr marL="285036" indent="-285036" defTabSz="912114" eaLnBrk="0" fontAlgn="base" hangingPunct="0">
              <a:spcBef>
                <a:spcPct val="0"/>
              </a:spcBef>
              <a:spcAft>
                <a:spcPct val="0"/>
              </a:spcAft>
              <a:buFont typeface="Wingdings" pitchFamily="2" charset="2"/>
              <a:buChar char="q"/>
            </a:pPr>
            <a:r>
              <a:rPr lang="en-US" sz="1596" dirty="0">
                <a:solidFill>
                  <a:prstClr val="black"/>
                </a:solidFill>
                <a:latin typeface="Lucida Sans" panose="020B0602030504020204" pitchFamily="34" charset="77"/>
              </a:rPr>
              <a:t>Assess the </a:t>
            </a:r>
            <a:r>
              <a:rPr lang="en-US" sz="1596" b="1" dirty="0">
                <a:solidFill>
                  <a:prstClr val="black"/>
                </a:solidFill>
                <a:latin typeface="Lucida Sans" panose="020B0602030504020204" pitchFamily="34" charset="77"/>
              </a:rPr>
              <a:t>demand seasonality </a:t>
            </a:r>
            <a:r>
              <a:rPr lang="en-US" sz="1596" dirty="0">
                <a:solidFill>
                  <a:prstClr val="black"/>
                </a:solidFill>
                <a:latin typeface="Lucida Sans" panose="020B0602030504020204" pitchFamily="34" charset="77"/>
              </a:rPr>
              <a:t>and include the same in supply chain network design</a:t>
            </a:r>
          </a:p>
          <a:p>
            <a:pPr marL="285036" indent="-285036" defTabSz="912114" eaLnBrk="0" fontAlgn="base" hangingPunct="0">
              <a:spcBef>
                <a:spcPct val="0"/>
              </a:spcBef>
              <a:spcAft>
                <a:spcPct val="0"/>
              </a:spcAft>
              <a:buFont typeface="Wingdings" pitchFamily="2" charset="2"/>
              <a:buChar char="q"/>
            </a:pPr>
            <a:r>
              <a:rPr lang="en-IN" sz="1596" b="1" dirty="0">
                <a:solidFill>
                  <a:prstClr val="black"/>
                </a:solidFill>
                <a:latin typeface="Lucida Sans" panose="020B0602030504020204" pitchFamily="34" charset="77"/>
              </a:rPr>
              <a:t>Inventory optimisation </a:t>
            </a:r>
            <a:r>
              <a:rPr lang="en-IN" sz="1596" dirty="0">
                <a:solidFill>
                  <a:prstClr val="black"/>
                </a:solidFill>
                <a:latin typeface="Lucida Sans" panose="020B0602030504020204" pitchFamily="34" charset="77"/>
              </a:rPr>
              <a:t>for each LC &amp; DC to be undertaken to execute the solution effectively.</a:t>
            </a:r>
          </a:p>
          <a:p>
            <a:pPr marL="285036" indent="-285036" defTabSz="912114" eaLnBrk="0" fontAlgn="base" hangingPunct="0">
              <a:spcBef>
                <a:spcPct val="0"/>
              </a:spcBef>
              <a:spcAft>
                <a:spcPct val="0"/>
              </a:spcAft>
              <a:buFont typeface="Wingdings" pitchFamily="2" charset="2"/>
              <a:buChar char="q"/>
            </a:pPr>
            <a:endParaRPr lang="en-US" sz="1596" dirty="0">
              <a:solidFill>
                <a:prstClr val="black"/>
              </a:solidFill>
              <a:latin typeface="Lucida Sans" panose="020B0602030504020204" pitchFamily="34" charset="77"/>
            </a:endParaRPr>
          </a:p>
          <a:p>
            <a:pPr marL="285036" indent="-285036" defTabSz="912114" eaLnBrk="0" fontAlgn="base" hangingPunct="0">
              <a:spcBef>
                <a:spcPct val="0"/>
              </a:spcBef>
              <a:spcAft>
                <a:spcPct val="0"/>
              </a:spcAft>
              <a:buFont typeface="Wingdings" pitchFamily="2" charset="2"/>
              <a:buChar char="q"/>
            </a:pPr>
            <a:endParaRPr lang="en-US" sz="1596" dirty="0">
              <a:solidFill>
                <a:prstClr val="black"/>
              </a:solidFill>
              <a:latin typeface="Lucida Sans" panose="020B0602030504020204" pitchFamily="34" charset="77"/>
            </a:endParaRPr>
          </a:p>
          <a:p>
            <a:pPr marL="285036" indent="-285036" defTabSz="912114" eaLnBrk="0" fontAlgn="base" hangingPunct="0">
              <a:spcBef>
                <a:spcPct val="0"/>
              </a:spcBef>
              <a:spcAft>
                <a:spcPct val="0"/>
              </a:spcAft>
              <a:buFont typeface="Wingdings" pitchFamily="2" charset="2"/>
              <a:buChar char="q"/>
            </a:pPr>
            <a:endParaRPr lang="en-US" sz="1596" dirty="0">
              <a:solidFill>
                <a:prstClr val="black"/>
              </a:solidFill>
              <a:latin typeface="Lucida Sans" panose="020B0602030504020204" pitchFamily="34" charset="77"/>
            </a:endParaRPr>
          </a:p>
        </p:txBody>
      </p:sp>
      <p:sp>
        <p:nvSpPr>
          <p:cNvPr id="1078" name="TextBox 1077">
            <a:extLst>
              <a:ext uri="{FF2B5EF4-FFF2-40B4-BE49-F238E27FC236}">
                <a16:creationId xmlns:a16="http://schemas.microsoft.com/office/drawing/2014/main" id="{6E3D7CCC-7A64-2F64-CFCF-3F1DD5BAFDAB}"/>
              </a:ext>
            </a:extLst>
          </p:cNvPr>
          <p:cNvSpPr txBox="1"/>
          <p:nvPr/>
        </p:nvSpPr>
        <p:spPr>
          <a:xfrm>
            <a:off x="35781010" y="20808383"/>
            <a:ext cx="4432613" cy="890500"/>
          </a:xfrm>
          <a:prstGeom prst="rect">
            <a:avLst/>
          </a:prstGeom>
          <a:noFill/>
        </p:spPr>
        <p:txBody>
          <a:bodyPr wrap="square" rtlCol="0">
            <a:spAutoFit/>
          </a:bodyPr>
          <a:lstStyle/>
          <a:p>
            <a:pPr defTabSz="912114" eaLnBrk="0" fontAlgn="base" hangingPunct="0">
              <a:spcBef>
                <a:spcPct val="0"/>
              </a:spcBef>
              <a:spcAft>
                <a:spcPct val="0"/>
              </a:spcAft>
            </a:pPr>
            <a:r>
              <a:rPr lang="en-US" sz="1596" dirty="0">
                <a:solidFill>
                  <a:prstClr val="black"/>
                </a:solidFill>
                <a:latin typeface="Lucida Sans" panose="020B0602030504020204" pitchFamily="34" charset="77"/>
              </a:rPr>
              <a:t>Once done, result will be conveyed to stakeholder through an interactive </a:t>
            </a:r>
            <a:r>
              <a:rPr lang="en-US" sz="1995" b="1" dirty="0">
                <a:solidFill>
                  <a:prstClr val="black"/>
                </a:solidFill>
                <a:latin typeface="Lucida Sans" panose="020B0602030504020204" pitchFamily="34" charset="77"/>
              </a:rPr>
              <a:t>Power BI</a:t>
            </a:r>
            <a:r>
              <a:rPr lang="en-US" sz="1596" b="1" dirty="0">
                <a:solidFill>
                  <a:prstClr val="black"/>
                </a:solidFill>
                <a:latin typeface="Lucida Sans" panose="020B0602030504020204" pitchFamily="34" charset="77"/>
              </a:rPr>
              <a:t> </a:t>
            </a:r>
            <a:r>
              <a:rPr lang="en-US" sz="1596" dirty="0">
                <a:solidFill>
                  <a:prstClr val="black"/>
                </a:solidFill>
                <a:latin typeface="Lucida Sans" panose="020B0602030504020204" pitchFamily="34" charset="77"/>
              </a:rPr>
              <a:t>dashboard.</a:t>
            </a:r>
          </a:p>
        </p:txBody>
      </p:sp>
      <p:sp>
        <p:nvSpPr>
          <p:cNvPr id="1079" name="TextBox 1078">
            <a:extLst>
              <a:ext uri="{FF2B5EF4-FFF2-40B4-BE49-F238E27FC236}">
                <a16:creationId xmlns:a16="http://schemas.microsoft.com/office/drawing/2014/main" id="{E4581B81-5DBF-113E-4428-364AFE98CAB8}"/>
              </a:ext>
            </a:extLst>
          </p:cNvPr>
          <p:cNvSpPr txBox="1"/>
          <p:nvPr/>
        </p:nvSpPr>
        <p:spPr>
          <a:xfrm>
            <a:off x="28463655" y="1221508"/>
            <a:ext cx="17326137" cy="429827"/>
          </a:xfrm>
          <a:prstGeom prst="rect">
            <a:avLst/>
          </a:prstGeom>
          <a:noFill/>
        </p:spPr>
        <p:txBody>
          <a:bodyPr wrap="square" rtlCol="0">
            <a:spAutoFit/>
          </a:bodyPr>
          <a:lstStyle/>
          <a:p>
            <a:pPr defTabSz="912114" eaLnBrk="0" fontAlgn="base" hangingPunct="0">
              <a:spcBef>
                <a:spcPct val="0"/>
              </a:spcBef>
              <a:spcAft>
                <a:spcPct val="0"/>
              </a:spcAft>
            </a:pPr>
            <a:r>
              <a:rPr lang="en-US" sz="2195" b="1" dirty="0">
                <a:solidFill>
                  <a:prstClr val="black"/>
                </a:solidFill>
                <a:latin typeface="Lucida Sans" panose="020B0602030504020204" pitchFamily="34" charset="77"/>
              </a:rPr>
              <a:t>Nagarjuna </a:t>
            </a:r>
            <a:r>
              <a:rPr lang="en-US" sz="2195" b="1" dirty="0" err="1">
                <a:solidFill>
                  <a:prstClr val="black"/>
                </a:solidFill>
                <a:latin typeface="Lucida Sans" panose="020B0602030504020204" pitchFamily="34" charset="77"/>
              </a:rPr>
              <a:t>Chidarala</a:t>
            </a:r>
            <a:r>
              <a:rPr lang="en-US" sz="2195" b="1" dirty="0">
                <a:solidFill>
                  <a:prstClr val="black"/>
                </a:solidFill>
                <a:latin typeface="Lucida Sans" panose="020B0602030504020204" pitchFamily="34" charset="77"/>
              </a:rPr>
              <a:t> | Vishnu </a:t>
            </a:r>
            <a:r>
              <a:rPr lang="en-US" sz="2195" b="1" dirty="0" err="1">
                <a:solidFill>
                  <a:prstClr val="black"/>
                </a:solidFill>
                <a:latin typeface="Lucida Sans" panose="020B0602030504020204" pitchFamily="34" charset="77"/>
              </a:rPr>
              <a:t>Ponduri</a:t>
            </a:r>
            <a:r>
              <a:rPr lang="en-US" sz="2195" b="1" dirty="0">
                <a:solidFill>
                  <a:prstClr val="black"/>
                </a:solidFill>
                <a:latin typeface="Lucida Sans" panose="020B0602030504020204" pitchFamily="34" charset="77"/>
              </a:rPr>
              <a:t> | Madhur Khanna | Cole </a:t>
            </a:r>
            <a:r>
              <a:rPr lang="en-US" sz="2195" b="1" dirty="0" err="1">
                <a:solidFill>
                  <a:prstClr val="black"/>
                </a:solidFill>
                <a:latin typeface="Lucida Sans" panose="020B0602030504020204" pitchFamily="34" charset="77"/>
              </a:rPr>
              <a:t>Welesly</a:t>
            </a:r>
            <a:r>
              <a:rPr lang="en-US" sz="2195" b="1" dirty="0">
                <a:solidFill>
                  <a:prstClr val="black"/>
                </a:solidFill>
                <a:latin typeface="Lucida Sans" panose="020B0602030504020204" pitchFamily="34" charset="77"/>
              </a:rPr>
              <a:t> | </a:t>
            </a:r>
            <a:r>
              <a:rPr lang="en-US" sz="2195" b="1" dirty="0" err="1">
                <a:solidFill>
                  <a:prstClr val="black"/>
                </a:solidFill>
                <a:latin typeface="Lucida Sans" panose="020B0602030504020204" pitchFamily="34" charset="77"/>
              </a:rPr>
              <a:t>Priyam</a:t>
            </a:r>
            <a:r>
              <a:rPr lang="en-US" sz="2195" b="1" dirty="0">
                <a:solidFill>
                  <a:prstClr val="black"/>
                </a:solidFill>
                <a:latin typeface="Lucida Sans" panose="020B0602030504020204" pitchFamily="34" charset="77"/>
              </a:rPr>
              <a:t> Sarkar | Matthew Lanham</a:t>
            </a:r>
          </a:p>
        </p:txBody>
      </p:sp>
      <p:pic>
        <p:nvPicPr>
          <p:cNvPr id="1080" name="Picture 1079" descr="A person in a suit and tie&#10;&#10;Description automatically generated">
            <a:extLst>
              <a:ext uri="{FF2B5EF4-FFF2-40B4-BE49-F238E27FC236}">
                <a16:creationId xmlns:a16="http://schemas.microsoft.com/office/drawing/2014/main" id="{0AD035BC-8CB3-1879-0D76-6B507A819908}"/>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6102688" y="82849"/>
            <a:ext cx="1024035" cy="1024035"/>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081" name="Picture 1080" descr="A person wearing glasses and a blue suit&#10;&#10;Description automatically generated">
            <a:extLst>
              <a:ext uri="{FF2B5EF4-FFF2-40B4-BE49-F238E27FC236}">
                <a16:creationId xmlns:a16="http://schemas.microsoft.com/office/drawing/2014/main" id="{A8B0F95E-F261-CCC8-8FF5-D361BEC6953A}"/>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1046" t="14128" r="173" b="5983"/>
          <a:stretch/>
        </p:blipFill>
        <p:spPr>
          <a:xfrm>
            <a:off x="37517710" y="116871"/>
            <a:ext cx="1011614" cy="1023477"/>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082" name="Picture 1081" descr="A person in a suit&#10;&#10;Description automatically generated">
            <a:extLst>
              <a:ext uri="{FF2B5EF4-FFF2-40B4-BE49-F238E27FC236}">
                <a16:creationId xmlns:a16="http://schemas.microsoft.com/office/drawing/2014/main" id="{3A24384F-57DF-5BC6-C103-B9B1D22E09D8}"/>
              </a:ext>
            </a:extLst>
          </p:cNvPr>
          <p:cNvPicPr>
            <a:picLocks noChangeAspect="1"/>
          </p:cNvPicPr>
          <p:nvPr/>
        </p:nvPicPr>
        <p:blipFill rotWithShape="1">
          <a:blip r:embed="rId36" cstate="print">
            <a:extLst>
              <a:ext uri="{28A0092B-C50C-407E-A947-70E740481C1C}">
                <a14:useLocalDpi xmlns:a14="http://schemas.microsoft.com/office/drawing/2010/main" val="0"/>
              </a:ext>
            </a:extLst>
          </a:blip>
          <a:srcRect l="12359" t="8250" r="24413" b="40529"/>
          <a:stretch/>
        </p:blipFill>
        <p:spPr>
          <a:xfrm>
            <a:off x="39016490" y="128420"/>
            <a:ext cx="1023477" cy="1011485"/>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083" name="Picture 1082" descr="A person in a suit and tie&#10;&#10;Description automatically generated">
            <a:extLst>
              <a:ext uri="{FF2B5EF4-FFF2-40B4-BE49-F238E27FC236}">
                <a16:creationId xmlns:a16="http://schemas.microsoft.com/office/drawing/2014/main" id="{38A87598-BD62-834F-4916-4A315E531DDA}"/>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l="2804" t="7936" r="3193" b="10970"/>
          <a:stretch/>
        </p:blipFill>
        <p:spPr>
          <a:xfrm>
            <a:off x="40570830" y="96473"/>
            <a:ext cx="985014" cy="1023477"/>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1084" name="Picture 1083" descr="A person in a suit and tie&#10;&#10;Description automatically generated">
            <a:extLst>
              <a:ext uri="{FF2B5EF4-FFF2-40B4-BE49-F238E27FC236}">
                <a16:creationId xmlns:a16="http://schemas.microsoft.com/office/drawing/2014/main" id="{FF77FDED-029B-C89E-EAF8-DB995D857D8E}"/>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b="24495"/>
          <a:stretch/>
        </p:blipFill>
        <p:spPr>
          <a:xfrm>
            <a:off x="42043011" y="122424"/>
            <a:ext cx="991261" cy="1023477"/>
          </a:xfrm>
          <a:prstGeom prst="ellipse">
            <a:avLst/>
          </a:prstGeom>
          <a:ln w="127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1" name="Google Shape;2711;p33">
            <a:extLst>
              <a:ext uri="{FF2B5EF4-FFF2-40B4-BE49-F238E27FC236}">
                <a16:creationId xmlns:a16="http://schemas.microsoft.com/office/drawing/2014/main" id="{0170B56B-0822-9983-A956-781B8A9A4DE1}"/>
              </a:ext>
            </a:extLst>
          </p:cNvPr>
          <p:cNvSpPr/>
          <p:nvPr/>
        </p:nvSpPr>
        <p:spPr>
          <a:xfrm>
            <a:off x="3524975" y="6588202"/>
            <a:ext cx="322115" cy="268937"/>
          </a:xfrm>
          <a:custGeom>
            <a:avLst/>
            <a:gdLst/>
            <a:ahLst/>
            <a:cxnLst/>
            <a:rect l="l" t="t" r="r" b="b"/>
            <a:pathLst>
              <a:path w="10308" h="7172" extrusionOk="0">
                <a:moveTo>
                  <a:pt x="0" y="0"/>
                </a:moveTo>
                <a:lnTo>
                  <a:pt x="0" y="7172"/>
                </a:lnTo>
                <a:lnTo>
                  <a:pt x="10307" y="7172"/>
                </a:lnTo>
                <a:lnTo>
                  <a:pt x="10307" y="0"/>
                </a:lnTo>
                <a:close/>
              </a:path>
            </a:pathLst>
          </a:custGeom>
          <a:solidFill>
            <a:srgbClr val="AB7942"/>
          </a:solidFill>
          <a:ln>
            <a:noFill/>
          </a:ln>
        </p:spPr>
        <p:txBody>
          <a:bodyPr spcFirstLastPara="1" wrap="square" lIns="91200" tIns="91200" rIns="91200" bIns="91200" anchor="ctr" anchorCtr="0">
            <a:noAutofit/>
          </a:bodyPr>
          <a:lstStyle/>
          <a:p>
            <a:pPr defTabSz="912114" eaLnBrk="0" fontAlgn="base" hangingPunct="0"/>
            <a:endParaRPr sz="1596">
              <a:solidFill>
                <a:prstClr val="black"/>
              </a:solidFill>
              <a:latin typeface="Times" charset="0"/>
            </a:endParaRPr>
          </a:p>
        </p:txBody>
      </p:sp>
      <p:sp>
        <p:nvSpPr>
          <p:cNvPr id="13" name="Google Shape;2711;p33">
            <a:extLst>
              <a:ext uri="{FF2B5EF4-FFF2-40B4-BE49-F238E27FC236}">
                <a16:creationId xmlns:a16="http://schemas.microsoft.com/office/drawing/2014/main" id="{29219EF1-068F-E48E-A319-2F39D50AE3F8}"/>
              </a:ext>
            </a:extLst>
          </p:cNvPr>
          <p:cNvSpPr/>
          <p:nvPr/>
        </p:nvSpPr>
        <p:spPr>
          <a:xfrm>
            <a:off x="3905765" y="6592928"/>
            <a:ext cx="322115" cy="268937"/>
          </a:xfrm>
          <a:custGeom>
            <a:avLst/>
            <a:gdLst/>
            <a:ahLst/>
            <a:cxnLst/>
            <a:rect l="l" t="t" r="r" b="b"/>
            <a:pathLst>
              <a:path w="10308" h="7172" extrusionOk="0">
                <a:moveTo>
                  <a:pt x="0" y="0"/>
                </a:moveTo>
                <a:lnTo>
                  <a:pt x="0" y="7172"/>
                </a:lnTo>
                <a:lnTo>
                  <a:pt x="10307" y="7172"/>
                </a:lnTo>
                <a:lnTo>
                  <a:pt x="10307" y="0"/>
                </a:lnTo>
                <a:close/>
              </a:path>
            </a:pathLst>
          </a:custGeom>
          <a:solidFill>
            <a:srgbClr val="AB7942"/>
          </a:solidFill>
          <a:ln>
            <a:noFill/>
          </a:ln>
        </p:spPr>
        <p:txBody>
          <a:bodyPr spcFirstLastPara="1" wrap="square" lIns="91200" tIns="91200" rIns="91200" bIns="91200" anchor="ctr" anchorCtr="0">
            <a:noAutofit/>
          </a:bodyPr>
          <a:lstStyle/>
          <a:p>
            <a:pPr defTabSz="912114" eaLnBrk="0" fontAlgn="base" hangingPunct="0"/>
            <a:endParaRPr sz="1596">
              <a:solidFill>
                <a:prstClr val="black"/>
              </a:solidFill>
              <a:latin typeface="Times" charset="0"/>
            </a:endParaRPr>
          </a:p>
        </p:txBody>
      </p:sp>
      <p:sp>
        <p:nvSpPr>
          <p:cNvPr id="60" name="Google Shape;2711;p33">
            <a:extLst>
              <a:ext uri="{FF2B5EF4-FFF2-40B4-BE49-F238E27FC236}">
                <a16:creationId xmlns:a16="http://schemas.microsoft.com/office/drawing/2014/main" id="{923D0375-D4A0-6341-838B-81DF4217D4A6}"/>
              </a:ext>
            </a:extLst>
          </p:cNvPr>
          <p:cNvSpPr/>
          <p:nvPr/>
        </p:nvSpPr>
        <p:spPr>
          <a:xfrm>
            <a:off x="4291044" y="6581645"/>
            <a:ext cx="322115" cy="268937"/>
          </a:xfrm>
          <a:custGeom>
            <a:avLst/>
            <a:gdLst/>
            <a:ahLst/>
            <a:cxnLst/>
            <a:rect l="l" t="t" r="r" b="b"/>
            <a:pathLst>
              <a:path w="10308" h="7172" extrusionOk="0">
                <a:moveTo>
                  <a:pt x="0" y="0"/>
                </a:moveTo>
                <a:lnTo>
                  <a:pt x="0" y="7172"/>
                </a:lnTo>
                <a:lnTo>
                  <a:pt x="10307" y="7172"/>
                </a:lnTo>
                <a:lnTo>
                  <a:pt x="10307" y="0"/>
                </a:lnTo>
                <a:close/>
              </a:path>
            </a:pathLst>
          </a:custGeom>
          <a:solidFill>
            <a:srgbClr val="AB7942"/>
          </a:solidFill>
          <a:ln>
            <a:noFill/>
          </a:ln>
        </p:spPr>
        <p:txBody>
          <a:bodyPr spcFirstLastPara="1" wrap="square" lIns="91200" tIns="91200" rIns="91200" bIns="91200" anchor="ctr" anchorCtr="0">
            <a:noAutofit/>
          </a:bodyPr>
          <a:lstStyle/>
          <a:p>
            <a:pPr defTabSz="912114" eaLnBrk="0" fontAlgn="base" hangingPunct="0"/>
            <a:endParaRPr sz="1596">
              <a:solidFill>
                <a:prstClr val="black"/>
              </a:solidFill>
              <a:latin typeface="Times" charset="0"/>
            </a:endParaRPr>
          </a:p>
        </p:txBody>
      </p:sp>
      <p:sp>
        <p:nvSpPr>
          <p:cNvPr id="69" name="Google Shape;2711;p33">
            <a:extLst>
              <a:ext uri="{FF2B5EF4-FFF2-40B4-BE49-F238E27FC236}">
                <a16:creationId xmlns:a16="http://schemas.microsoft.com/office/drawing/2014/main" id="{E0D58592-4306-53CD-DFD7-0D8E564C7159}"/>
              </a:ext>
            </a:extLst>
          </p:cNvPr>
          <p:cNvSpPr/>
          <p:nvPr/>
        </p:nvSpPr>
        <p:spPr>
          <a:xfrm>
            <a:off x="3719152" y="6251672"/>
            <a:ext cx="322115" cy="268937"/>
          </a:xfrm>
          <a:custGeom>
            <a:avLst/>
            <a:gdLst/>
            <a:ahLst/>
            <a:cxnLst/>
            <a:rect l="l" t="t" r="r" b="b"/>
            <a:pathLst>
              <a:path w="10308" h="7172" extrusionOk="0">
                <a:moveTo>
                  <a:pt x="0" y="0"/>
                </a:moveTo>
                <a:lnTo>
                  <a:pt x="0" y="7172"/>
                </a:lnTo>
                <a:lnTo>
                  <a:pt x="10307" y="7172"/>
                </a:lnTo>
                <a:lnTo>
                  <a:pt x="10307" y="0"/>
                </a:lnTo>
                <a:close/>
              </a:path>
            </a:pathLst>
          </a:custGeom>
          <a:solidFill>
            <a:srgbClr val="AB7942"/>
          </a:solidFill>
          <a:ln>
            <a:noFill/>
          </a:ln>
        </p:spPr>
        <p:txBody>
          <a:bodyPr spcFirstLastPara="1" wrap="square" lIns="91200" tIns="91200" rIns="91200" bIns="91200" anchor="ctr" anchorCtr="0">
            <a:noAutofit/>
          </a:bodyPr>
          <a:lstStyle/>
          <a:p>
            <a:pPr defTabSz="912114" eaLnBrk="0" fontAlgn="base" hangingPunct="0"/>
            <a:endParaRPr sz="1596">
              <a:solidFill>
                <a:prstClr val="black"/>
              </a:solidFill>
              <a:latin typeface="Times" charset="0"/>
            </a:endParaRPr>
          </a:p>
        </p:txBody>
      </p:sp>
      <p:sp>
        <p:nvSpPr>
          <p:cNvPr id="118" name="Google Shape;2711;p33">
            <a:extLst>
              <a:ext uri="{FF2B5EF4-FFF2-40B4-BE49-F238E27FC236}">
                <a16:creationId xmlns:a16="http://schemas.microsoft.com/office/drawing/2014/main" id="{F073EF09-06CF-E215-B1D4-19F5A9DF6F08}"/>
              </a:ext>
            </a:extLst>
          </p:cNvPr>
          <p:cNvSpPr/>
          <p:nvPr/>
        </p:nvSpPr>
        <p:spPr>
          <a:xfrm>
            <a:off x="4129986" y="6234105"/>
            <a:ext cx="322115" cy="268937"/>
          </a:xfrm>
          <a:custGeom>
            <a:avLst/>
            <a:gdLst/>
            <a:ahLst/>
            <a:cxnLst/>
            <a:rect l="l" t="t" r="r" b="b"/>
            <a:pathLst>
              <a:path w="10308" h="7172" extrusionOk="0">
                <a:moveTo>
                  <a:pt x="0" y="0"/>
                </a:moveTo>
                <a:lnTo>
                  <a:pt x="0" y="7172"/>
                </a:lnTo>
                <a:lnTo>
                  <a:pt x="10307" y="7172"/>
                </a:lnTo>
                <a:lnTo>
                  <a:pt x="10307" y="0"/>
                </a:lnTo>
                <a:close/>
              </a:path>
            </a:pathLst>
          </a:custGeom>
          <a:solidFill>
            <a:srgbClr val="AB7942"/>
          </a:solidFill>
          <a:ln>
            <a:noFill/>
          </a:ln>
        </p:spPr>
        <p:txBody>
          <a:bodyPr spcFirstLastPara="1" wrap="square" lIns="91200" tIns="91200" rIns="91200" bIns="91200" anchor="ctr" anchorCtr="0">
            <a:noAutofit/>
          </a:bodyPr>
          <a:lstStyle/>
          <a:p>
            <a:pPr defTabSz="912114" eaLnBrk="0" fontAlgn="base" hangingPunct="0"/>
            <a:endParaRPr sz="1596">
              <a:solidFill>
                <a:prstClr val="black"/>
              </a:solidFill>
              <a:latin typeface="Times" charset="0"/>
            </a:endParaRPr>
          </a:p>
        </p:txBody>
      </p:sp>
      <p:sp>
        <p:nvSpPr>
          <p:cNvPr id="122" name="Google Shape;2709;p33">
            <a:extLst>
              <a:ext uri="{FF2B5EF4-FFF2-40B4-BE49-F238E27FC236}">
                <a16:creationId xmlns:a16="http://schemas.microsoft.com/office/drawing/2014/main" id="{AC4870DA-AA52-86C0-6127-74D6A615FDBA}"/>
              </a:ext>
            </a:extLst>
          </p:cNvPr>
          <p:cNvSpPr/>
          <p:nvPr/>
        </p:nvSpPr>
        <p:spPr>
          <a:xfrm>
            <a:off x="3372785" y="5513337"/>
            <a:ext cx="1346109" cy="561274"/>
          </a:xfrm>
          <a:custGeom>
            <a:avLst/>
            <a:gdLst/>
            <a:ahLst/>
            <a:cxnLst/>
            <a:rect l="l" t="t" r="r" b="b"/>
            <a:pathLst>
              <a:path w="33191" h="16980" extrusionOk="0">
                <a:moveTo>
                  <a:pt x="16612" y="0"/>
                </a:moveTo>
                <a:lnTo>
                  <a:pt x="0" y="14878"/>
                </a:lnTo>
                <a:lnTo>
                  <a:pt x="1868" y="16979"/>
                </a:lnTo>
                <a:lnTo>
                  <a:pt x="16612" y="3770"/>
                </a:lnTo>
                <a:lnTo>
                  <a:pt x="31323" y="16979"/>
                </a:lnTo>
                <a:lnTo>
                  <a:pt x="33191" y="14878"/>
                </a:lnTo>
                <a:lnTo>
                  <a:pt x="16612" y="0"/>
                </a:lnTo>
                <a:close/>
              </a:path>
            </a:pathLst>
          </a:custGeom>
          <a:solidFill>
            <a:schemeClr val="tx2"/>
          </a:solidFill>
          <a:ln>
            <a:noFill/>
          </a:ln>
        </p:spPr>
        <p:txBody>
          <a:bodyPr spcFirstLastPara="1" wrap="square" lIns="91200" tIns="91200" rIns="91200" bIns="91200" anchor="ctr" anchorCtr="0">
            <a:noAutofit/>
          </a:bodyPr>
          <a:lstStyle/>
          <a:p>
            <a:pPr defTabSz="912114" eaLnBrk="0" fontAlgn="base" hangingPunct="0"/>
            <a:endParaRPr sz="1596">
              <a:solidFill>
                <a:prstClr val="black"/>
              </a:solidFill>
              <a:latin typeface="Times" charset="0"/>
            </a:endParaRPr>
          </a:p>
        </p:txBody>
      </p:sp>
      <p:sp>
        <p:nvSpPr>
          <p:cNvPr id="1028" name="TextBox 1027">
            <a:extLst>
              <a:ext uri="{FF2B5EF4-FFF2-40B4-BE49-F238E27FC236}">
                <a16:creationId xmlns:a16="http://schemas.microsoft.com/office/drawing/2014/main" id="{7AED2FA0-1B35-CF22-43FF-909CE9BA241B}"/>
              </a:ext>
            </a:extLst>
          </p:cNvPr>
          <p:cNvSpPr txBox="1"/>
          <p:nvPr/>
        </p:nvSpPr>
        <p:spPr>
          <a:xfrm>
            <a:off x="8499062" y="14810372"/>
            <a:ext cx="1597419" cy="276318"/>
          </a:xfrm>
          <a:prstGeom prst="rect">
            <a:avLst/>
          </a:prstGeom>
          <a:noFill/>
        </p:spPr>
        <p:txBody>
          <a:bodyPr wrap="square" rtlCol="0">
            <a:spAutoFit/>
          </a:bodyPr>
          <a:lstStyle/>
          <a:p>
            <a:pPr defTabSz="912114" eaLnBrk="0" fontAlgn="base" hangingPunct="0">
              <a:spcBef>
                <a:spcPct val="0"/>
              </a:spcBef>
              <a:spcAft>
                <a:spcPct val="0"/>
              </a:spcAft>
            </a:pPr>
            <a:r>
              <a:rPr lang="en-US" sz="1197" dirty="0">
                <a:solidFill>
                  <a:prstClr val="black"/>
                </a:solidFill>
                <a:latin typeface="Lucida Sans" panose="020B0602030504020204" pitchFamily="34" charset="77"/>
              </a:rPr>
              <a:t>*No of ZIP Codes</a:t>
            </a:r>
          </a:p>
        </p:txBody>
      </p:sp>
      <p:sp>
        <p:nvSpPr>
          <p:cNvPr id="208" name="TextBox 207">
            <a:extLst>
              <a:ext uri="{FF2B5EF4-FFF2-40B4-BE49-F238E27FC236}">
                <a16:creationId xmlns:a16="http://schemas.microsoft.com/office/drawing/2014/main" id="{083BB8DD-7D67-CE3F-55EA-D1D0CA851213}"/>
              </a:ext>
            </a:extLst>
          </p:cNvPr>
          <p:cNvSpPr txBox="1"/>
          <p:nvPr/>
        </p:nvSpPr>
        <p:spPr>
          <a:xfrm>
            <a:off x="39901369" y="3034751"/>
            <a:ext cx="3550910" cy="399126"/>
          </a:xfrm>
          <a:prstGeom prst="rect">
            <a:avLst/>
          </a:prstGeom>
          <a:noFill/>
        </p:spPr>
        <p:txBody>
          <a:bodyPr wrap="square" rtlCol="0">
            <a:spAutoFit/>
          </a:bodyPr>
          <a:lstStyle/>
          <a:p>
            <a:pPr defTabSz="912114" eaLnBrk="0" fontAlgn="base" hangingPunct="0">
              <a:spcBef>
                <a:spcPct val="0"/>
              </a:spcBef>
              <a:spcAft>
                <a:spcPct val="0"/>
              </a:spcAft>
            </a:pPr>
            <a:r>
              <a:rPr lang="en-US" sz="1995" b="1" dirty="0">
                <a:solidFill>
                  <a:srgbClr val="FF0000"/>
                </a:solidFill>
                <a:latin typeface="Lucida Sans" panose="020B0602030504020204" pitchFamily="34" charset="77"/>
              </a:rPr>
              <a:t>Constraints</a:t>
            </a:r>
          </a:p>
        </p:txBody>
      </p:sp>
      <p:sp>
        <p:nvSpPr>
          <p:cNvPr id="215" name="TextBox 214">
            <a:extLst>
              <a:ext uri="{FF2B5EF4-FFF2-40B4-BE49-F238E27FC236}">
                <a16:creationId xmlns:a16="http://schemas.microsoft.com/office/drawing/2014/main" id="{E91FF504-0AF7-FEED-86C8-8A7D27F62EC5}"/>
              </a:ext>
            </a:extLst>
          </p:cNvPr>
          <p:cNvSpPr txBox="1"/>
          <p:nvPr/>
        </p:nvSpPr>
        <p:spPr>
          <a:xfrm>
            <a:off x="38134757" y="3421603"/>
            <a:ext cx="5262983" cy="2256083"/>
          </a:xfrm>
          <a:prstGeom prst="rect">
            <a:avLst/>
          </a:prstGeom>
          <a:noFill/>
        </p:spPr>
        <p:txBody>
          <a:bodyPr wrap="square" rtlCol="0">
            <a:spAutoFit/>
          </a:bodyPr>
          <a:lstStyle/>
          <a:p>
            <a:pPr defTabSz="912114" eaLnBrk="0" fontAlgn="base" hangingPunct="0">
              <a:lnSpc>
                <a:spcPct val="150000"/>
              </a:lnSpc>
              <a:spcBef>
                <a:spcPct val="0"/>
              </a:spcBef>
              <a:spcAft>
                <a:spcPct val="0"/>
              </a:spcAft>
            </a:pPr>
            <a:r>
              <a:rPr lang="en-US" sz="1596" dirty="0">
                <a:solidFill>
                  <a:prstClr val="black"/>
                </a:solidFill>
                <a:latin typeface="Lucida Sans" panose="020B0602030504020204" pitchFamily="34" charset="77"/>
              </a:rPr>
              <a:t>1</a:t>
            </a:r>
            <a:r>
              <a:rPr lang="en-US" sz="1596" b="1" dirty="0">
                <a:solidFill>
                  <a:prstClr val="black"/>
                </a:solidFill>
                <a:latin typeface="Lucida Sans" panose="020B0602030504020204" pitchFamily="34" charset="77"/>
              </a:rPr>
              <a:t>.Facilities Limit </a:t>
            </a:r>
            <a:r>
              <a:rPr lang="en-US" sz="1596" dirty="0">
                <a:solidFill>
                  <a:prstClr val="black"/>
                </a:solidFill>
                <a:latin typeface="Lucida Sans" panose="020B0602030504020204" pitchFamily="34" charset="77"/>
              </a:rPr>
              <a:t>: </a:t>
            </a:r>
            <a:r>
              <a:rPr lang="en-IN" sz="1596" dirty="0">
                <a:solidFill>
                  <a:srgbClr val="000000"/>
                </a:solidFill>
                <a:latin typeface="Lucida Sans" panose="020B0602030504020204" pitchFamily="34" charset="77"/>
              </a:rPr>
              <a:t>Number of facilities opened cannot exceed the limit</a:t>
            </a:r>
          </a:p>
          <a:p>
            <a:pPr defTabSz="912114" eaLnBrk="0" fontAlgn="base" hangingPunct="0">
              <a:lnSpc>
                <a:spcPct val="150000"/>
              </a:lnSpc>
              <a:spcBef>
                <a:spcPct val="0"/>
              </a:spcBef>
              <a:spcAft>
                <a:spcPct val="0"/>
              </a:spcAft>
            </a:pPr>
            <a:r>
              <a:rPr lang="en-IN" sz="1596" dirty="0">
                <a:solidFill>
                  <a:srgbClr val="000000"/>
                </a:solidFill>
                <a:latin typeface="Lucida Sans" panose="020B0602030504020204" pitchFamily="34" charset="77"/>
              </a:rPr>
              <a:t>2</a:t>
            </a:r>
            <a:r>
              <a:rPr lang="en-IN" sz="1596" b="1" dirty="0">
                <a:solidFill>
                  <a:srgbClr val="000000"/>
                </a:solidFill>
                <a:latin typeface="Lucida Sans" panose="020B0602030504020204" pitchFamily="34" charset="77"/>
              </a:rPr>
              <a:t>.Open to assign</a:t>
            </a:r>
            <a:r>
              <a:rPr lang="en-IN" sz="1596" dirty="0">
                <a:solidFill>
                  <a:srgbClr val="000000"/>
                </a:solidFill>
                <a:latin typeface="Lucida Sans" panose="020B0602030504020204" pitchFamily="34" charset="77"/>
              </a:rPr>
              <a:t>: </a:t>
            </a:r>
            <a:r>
              <a:rPr lang="en-US" sz="1596" dirty="0">
                <a:solidFill>
                  <a:srgbClr val="000000"/>
                </a:solidFill>
                <a:latin typeface="Lucida Sans" panose="020B0602030504020204" pitchFamily="34" charset="77"/>
              </a:rPr>
              <a:t>Customer </a:t>
            </a:r>
            <a:r>
              <a:rPr lang="en-US" sz="1596" i="1" dirty="0" err="1">
                <a:solidFill>
                  <a:srgbClr val="000000"/>
                </a:solidFill>
                <a:latin typeface="Lucida Sans" panose="020B0602030504020204" pitchFamily="34" charset="77"/>
              </a:rPr>
              <a:t>i</a:t>
            </a:r>
            <a:r>
              <a:rPr lang="en-US" sz="1596" dirty="0">
                <a:solidFill>
                  <a:srgbClr val="000000"/>
                </a:solidFill>
                <a:latin typeface="Lucida Sans" panose="020B0602030504020204" pitchFamily="34" charset="77"/>
              </a:rPr>
              <a:t> can only be assigned to facility </a:t>
            </a:r>
            <a:r>
              <a:rPr lang="en-US" sz="1596" i="1" dirty="0">
                <a:solidFill>
                  <a:srgbClr val="000000"/>
                </a:solidFill>
                <a:latin typeface="Lucida Sans" panose="020B0602030504020204" pitchFamily="34" charset="77"/>
              </a:rPr>
              <a:t>j</a:t>
            </a:r>
            <a:r>
              <a:rPr lang="en-US" sz="1596" dirty="0">
                <a:solidFill>
                  <a:srgbClr val="000000"/>
                </a:solidFill>
                <a:latin typeface="Lucida Sans" panose="020B0602030504020204" pitchFamily="34" charset="77"/>
              </a:rPr>
              <a:t> only if that facility is built</a:t>
            </a:r>
          </a:p>
          <a:p>
            <a:pPr defTabSz="912114" eaLnBrk="0" fontAlgn="base" hangingPunct="0">
              <a:lnSpc>
                <a:spcPct val="150000"/>
              </a:lnSpc>
              <a:spcBef>
                <a:spcPct val="0"/>
              </a:spcBef>
              <a:spcAft>
                <a:spcPct val="0"/>
              </a:spcAft>
            </a:pPr>
            <a:r>
              <a:rPr lang="en-US" sz="1596" dirty="0">
                <a:solidFill>
                  <a:srgbClr val="000000"/>
                </a:solidFill>
                <a:latin typeface="Lucida Sans" panose="020B0602030504020204" pitchFamily="34" charset="77"/>
              </a:rPr>
              <a:t>3. </a:t>
            </a:r>
            <a:r>
              <a:rPr lang="en-US" sz="1596" b="1" dirty="0">
                <a:solidFill>
                  <a:srgbClr val="000000"/>
                </a:solidFill>
                <a:latin typeface="Lucida Sans" panose="020B0602030504020204" pitchFamily="34" charset="77"/>
              </a:rPr>
              <a:t>Assign to nearest facility</a:t>
            </a:r>
            <a:r>
              <a:rPr lang="en-US" sz="1596" dirty="0">
                <a:solidFill>
                  <a:srgbClr val="000000"/>
                </a:solidFill>
                <a:latin typeface="Lucida Sans" panose="020B0602030504020204" pitchFamily="34" charset="77"/>
              </a:rPr>
              <a:t>: Customer </a:t>
            </a:r>
            <a:r>
              <a:rPr lang="en-US" sz="1596" i="1" dirty="0" err="1">
                <a:solidFill>
                  <a:srgbClr val="000000"/>
                </a:solidFill>
                <a:latin typeface="Lucida Sans" panose="020B0602030504020204" pitchFamily="34" charset="77"/>
              </a:rPr>
              <a:t>i</a:t>
            </a:r>
            <a:r>
              <a:rPr lang="en-US" sz="1596" dirty="0">
                <a:solidFill>
                  <a:srgbClr val="000000"/>
                </a:solidFill>
                <a:latin typeface="Lucida Sans" panose="020B0602030504020204" pitchFamily="34" charset="77"/>
              </a:rPr>
              <a:t> must be assigned to exactly one facility </a:t>
            </a:r>
          </a:p>
        </p:txBody>
      </p:sp>
      <p:pic>
        <p:nvPicPr>
          <p:cNvPr id="216" name="Picture 2">
            <a:extLst>
              <a:ext uri="{FF2B5EF4-FFF2-40B4-BE49-F238E27FC236}">
                <a16:creationId xmlns:a16="http://schemas.microsoft.com/office/drawing/2014/main" id="{6C767994-F15A-01A6-8030-A39EEF81E5C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588917" y="7164016"/>
            <a:ext cx="4013010" cy="2820674"/>
          </a:xfrm>
          <a:prstGeom prst="rect">
            <a:avLst/>
          </a:prstGeom>
          <a:noFill/>
          <a:extLst>
            <a:ext uri="{909E8E84-426E-40DD-AFC4-6F175D3DCCD1}">
              <a14:hiddenFill xmlns:a14="http://schemas.microsoft.com/office/drawing/2010/main">
                <a:solidFill>
                  <a:srgbClr val="FFFFFF"/>
                </a:solidFill>
              </a14:hiddenFill>
            </a:ext>
          </a:extLst>
        </p:spPr>
      </p:pic>
      <p:sp>
        <p:nvSpPr>
          <p:cNvPr id="222" name="TextBox 221">
            <a:extLst>
              <a:ext uri="{FF2B5EF4-FFF2-40B4-BE49-F238E27FC236}">
                <a16:creationId xmlns:a16="http://schemas.microsoft.com/office/drawing/2014/main" id="{0FADEBE5-833F-E870-517A-94F44A8752D0}"/>
              </a:ext>
            </a:extLst>
          </p:cNvPr>
          <p:cNvSpPr txBox="1"/>
          <p:nvPr/>
        </p:nvSpPr>
        <p:spPr>
          <a:xfrm>
            <a:off x="35980378" y="7524085"/>
            <a:ext cx="3236705" cy="1995628"/>
          </a:xfrm>
          <a:prstGeom prst="rect">
            <a:avLst/>
          </a:prstGeom>
          <a:noFill/>
        </p:spPr>
        <p:txBody>
          <a:bodyPr wrap="square" rtlCol="0">
            <a:spAutoFit/>
          </a:bodyPr>
          <a:lstStyle/>
          <a:p>
            <a:pPr defTabSz="912114" eaLnBrk="0" fontAlgn="base" hangingPunct="0">
              <a:spcBef>
                <a:spcPct val="0"/>
              </a:spcBef>
              <a:spcAft>
                <a:spcPct val="0"/>
              </a:spcAft>
            </a:pPr>
            <a:r>
              <a:rPr lang="en-US" sz="1596" dirty="0">
                <a:solidFill>
                  <a:prstClr val="black"/>
                </a:solidFill>
                <a:latin typeface="Lucida Sans" panose="020B0602030504020204" pitchFamily="34" charset="77"/>
                <a:cs typeface="Times New Roman" panose="02020603050405020304" pitchFamily="18" charset="0"/>
              </a:rPr>
              <a:t>When Service Level is taken into consideration, </a:t>
            </a:r>
            <a:r>
              <a:rPr lang="en-US" sz="2793" b="1" dirty="0">
                <a:solidFill>
                  <a:srgbClr val="00B050"/>
                </a:solidFill>
                <a:latin typeface="Lucida Sans" panose="020B0602030504020204" pitchFamily="34" charset="77"/>
                <a:cs typeface="Times New Roman" panose="02020603050405020304" pitchFamily="18" charset="0"/>
              </a:rPr>
              <a:t>Dallas</a:t>
            </a:r>
            <a:r>
              <a:rPr lang="en-US" sz="1596" dirty="0">
                <a:solidFill>
                  <a:prstClr val="black"/>
                </a:solidFill>
                <a:latin typeface="Lucida Sans" panose="020B0602030504020204" pitchFamily="34" charset="77"/>
                <a:cs typeface="Times New Roman" panose="02020603050405020304" pitchFamily="18" charset="0"/>
              </a:rPr>
              <a:t> and </a:t>
            </a:r>
            <a:r>
              <a:rPr lang="en-US" sz="2394" b="1" dirty="0">
                <a:solidFill>
                  <a:srgbClr val="00B050"/>
                </a:solidFill>
                <a:latin typeface="Lucida Sans" panose="020B0602030504020204" pitchFamily="34" charset="77"/>
                <a:cs typeface="Times New Roman" panose="02020603050405020304" pitchFamily="18" charset="0"/>
              </a:rPr>
              <a:t>Lancaster</a:t>
            </a:r>
            <a:r>
              <a:rPr lang="en-US" sz="2394" dirty="0">
                <a:solidFill>
                  <a:prstClr val="black"/>
                </a:solidFill>
                <a:latin typeface="Lucida Sans" panose="020B0602030504020204" pitchFamily="34" charset="77"/>
                <a:cs typeface="Times New Roman" panose="02020603050405020304" pitchFamily="18" charset="0"/>
              </a:rPr>
              <a:t> </a:t>
            </a:r>
            <a:r>
              <a:rPr lang="en-US" sz="1596" dirty="0">
                <a:solidFill>
                  <a:prstClr val="black"/>
                </a:solidFill>
                <a:latin typeface="Lucida Sans" panose="020B0602030504020204" pitchFamily="34" charset="77"/>
                <a:cs typeface="Times New Roman" panose="02020603050405020304" pitchFamily="18" charset="0"/>
              </a:rPr>
              <a:t>came out as LC location instead </a:t>
            </a:r>
            <a:r>
              <a:rPr lang="en-US" sz="1995" b="1" dirty="0">
                <a:solidFill>
                  <a:prstClr val="black"/>
                </a:solidFill>
                <a:latin typeface="Lucida Sans" panose="020B0602030504020204" pitchFamily="34" charset="77"/>
                <a:cs typeface="Times New Roman" panose="02020603050405020304" pitchFamily="18" charset="0"/>
              </a:rPr>
              <a:t>Grand Prairie </a:t>
            </a:r>
            <a:r>
              <a:rPr lang="en-US" sz="1596" dirty="0">
                <a:solidFill>
                  <a:prstClr val="black"/>
                </a:solidFill>
                <a:latin typeface="Lucida Sans" panose="020B0602030504020204" pitchFamily="34" charset="77"/>
                <a:cs typeface="Times New Roman" panose="02020603050405020304" pitchFamily="18" charset="0"/>
              </a:rPr>
              <a:t>and </a:t>
            </a:r>
            <a:r>
              <a:rPr lang="en-US" sz="1995" b="1" dirty="0">
                <a:solidFill>
                  <a:prstClr val="black"/>
                </a:solidFill>
                <a:latin typeface="Lucida Sans" panose="020B0602030504020204" pitchFamily="34" charset="77"/>
                <a:cs typeface="Times New Roman" panose="02020603050405020304" pitchFamily="18" charset="0"/>
              </a:rPr>
              <a:t>York</a:t>
            </a:r>
            <a:r>
              <a:rPr lang="en-US" sz="1596" b="1" dirty="0">
                <a:solidFill>
                  <a:prstClr val="black"/>
                </a:solidFill>
                <a:latin typeface="Lucida Sans" panose="020B0602030504020204" pitchFamily="34" charset="77"/>
                <a:cs typeface="Times New Roman" panose="02020603050405020304" pitchFamily="18" charset="0"/>
              </a:rPr>
              <a:t>,</a:t>
            </a:r>
            <a:r>
              <a:rPr lang="en-US" sz="1596" dirty="0">
                <a:solidFill>
                  <a:prstClr val="black"/>
                </a:solidFill>
                <a:latin typeface="Lucida Sans" panose="020B0602030504020204" pitchFamily="34" charset="77"/>
                <a:cs typeface="Times New Roman" panose="02020603050405020304" pitchFamily="18" charset="0"/>
              </a:rPr>
              <a:t> Respectively. </a:t>
            </a:r>
          </a:p>
        </p:txBody>
      </p:sp>
      <p:pic>
        <p:nvPicPr>
          <p:cNvPr id="224" name="Picture 8">
            <a:extLst>
              <a:ext uri="{FF2B5EF4-FFF2-40B4-BE49-F238E27FC236}">
                <a16:creationId xmlns:a16="http://schemas.microsoft.com/office/drawing/2014/main" id="{8BD774FE-2EFD-1278-8FA5-1E6E751B24E7}"/>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4952385" y="10177681"/>
            <a:ext cx="4429412" cy="30332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a:extLst>
              <a:ext uri="{FF2B5EF4-FFF2-40B4-BE49-F238E27FC236}">
                <a16:creationId xmlns:a16="http://schemas.microsoft.com/office/drawing/2014/main" id="{21E96DA7-860F-EE72-E4D7-3686B422FDD4}"/>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9236207" y="7073085"/>
            <a:ext cx="4031863" cy="20632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9F5AE776-A4E3-1C64-C6D9-08C0B2D19C60}"/>
              </a:ext>
            </a:extLst>
          </p:cNvPr>
          <p:cNvGraphicFramePr>
            <a:graphicFrameLocks/>
          </p:cNvGraphicFramePr>
          <p:nvPr/>
        </p:nvGraphicFramePr>
        <p:xfrm>
          <a:off x="35556479" y="14003414"/>
          <a:ext cx="3861558" cy="2714222"/>
        </p:xfrm>
        <a:graphic>
          <a:graphicData uri="http://schemas.openxmlformats.org/drawingml/2006/chart">
            <c:chart xmlns:c="http://schemas.openxmlformats.org/drawingml/2006/chart" xmlns:r="http://schemas.openxmlformats.org/officeDocument/2006/relationships" r:id="rId42"/>
          </a:graphicData>
        </a:graphic>
      </p:graphicFrame>
      <p:sp>
        <p:nvSpPr>
          <p:cNvPr id="24" name="TextBox 23">
            <a:extLst>
              <a:ext uri="{FF2B5EF4-FFF2-40B4-BE49-F238E27FC236}">
                <a16:creationId xmlns:a16="http://schemas.microsoft.com/office/drawing/2014/main" id="{B6B2BE5B-5EDA-B9F0-9D80-D78435529D52}"/>
              </a:ext>
            </a:extLst>
          </p:cNvPr>
          <p:cNvSpPr txBox="1"/>
          <p:nvPr/>
        </p:nvSpPr>
        <p:spPr>
          <a:xfrm>
            <a:off x="39548028" y="10986033"/>
            <a:ext cx="3843680" cy="2057031"/>
          </a:xfrm>
          <a:prstGeom prst="rect">
            <a:avLst/>
          </a:prstGeom>
          <a:noFill/>
        </p:spPr>
        <p:txBody>
          <a:bodyPr wrap="square" rtlCol="0">
            <a:spAutoFit/>
          </a:bodyPr>
          <a:lstStyle/>
          <a:p>
            <a:pPr defTabSz="912114" eaLnBrk="0" fontAlgn="base" hangingPunct="0">
              <a:spcBef>
                <a:spcPct val="0"/>
              </a:spcBef>
              <a:spcAft>
                <a:spcPct val="0"/>
              </a:spcAft>
            </a:pPr>
            <a:r>
              <a:rPr lang="en-US" sz="1596" dirty="0">
                <a:solidFill>
                  <a:prstClr val="black"/>
                </a:solidFill>
                <a:latin typeface="Lucida Sans" panose="020B0602030504020204" pitchFamily="34" charset="77"/>
              </a:rPr>
              <a:t>When replacing </a:t>
            </a:r>
            <a:r>
              <a:rPr lang="en-US" sz="1995" b="1" dirty="0">
                <a:solidFill>
                  <a:srgbClr val="FF0000"/>
                </a:solidFill>
                <a:latin typeface="Lucida Sans" panose="020B0602030504020204" pitchFamily="34" charset="77"/>
              </a:rPr>
              <a:t>Buena Park </a:t>
            </a:r>
            <a:r>
              <a:rPr lang="en-US" sz="1596" dirty="0">
                <a:solidFill>
                  <a:prstClr val="black"/>
                </a:solidFill>
                <a:latin typeface="Lucida Sans" panose="020B0602030504020204" pitchFamily="34" charset="77"/>
              </a:rPr>
              <a:t>, </a:t>
            </a:r>
            <a:r>
              <a:rPr lang="en-US" sz="2793" b="1" dirty="0">
                <a:solidFill>
                  <a:srgbClr val="00B050"/>
                </a:solidFill>
                <a:latin typeface="Lucida Sans" panose="020B0602030504020204" pitchFamily="34" charset="77"/>
              </a:rPr>
              <a:t>Fresno</a:t>
            </a:r>
            <a:r>
              <a:rPr lang="en-US" sz="1596" dirty="0">
                <a:solidFill>
                  <a:prstClr val="black"/>
                </a:solidFill>
                <a:latin typeface="Lucida Sans" panose="020B0602030504020204" pitchFamily="34" charset="77"/>
              </a:rPr>
              <a:t> and </a:t>
            </a:r>
            <a:r>
              <a:rPr lang="en-US" sz="2793" b="1" dirty="0">
                <a:solidFill>
                  <a:srgbClr val="00B050"/>
                </a:solidFill>
                <a:latin typeface="Lucida Sans" panose="020B0602030504020204" pitchFamily="34" charset="77"/>
              </a:rPr>
              <a:t>North Las Vegas </a:t>
            </a:r>
            <a:r>
              <a:rPr lang="en-US" sz="1596" dirty="0">
                <a:solidFill>
                  <a:prstClr val="black"/>
                </a:solidFill>
                <a:latin typeface="Lucida Sans" panose="020B0602030504020204" pitchFamily="34" charset="77"/>
              </a:rPr>
              <a:t>produced the optimal location for Cost Minimization and Service Level while keeping </a:t>
            </a:r>
            <a:r>
              <a:rPr lang="en-US" sz="1995" b="1" dirty="0">
                <a:solidFill>
                  <a:prstClr val="black"/>
                </a:solidFill>
                <a:latin typeface="Lucida Sans" panose="020B0602030504020204" pitchFamily="34" charset="77"/>
              </a:rPr>
              <a:t>Burford</a:t>
            </a:r>
            <a:r>
              <a:rPr lang="en-US" sz="1596" dirty="0">
                <a:solidFill>
                  <a:prstClr val="black"/>
                </a:solidFill>
                <a:latin typeface="Lucida Sans" panose="020B0602030504020204" pitchFamily="34" charset="77"/>
              </a:rPr>
              <a:t> and </a:t>
            </a:r>
            <a:r>
              <a:rPr lang="en-US" sz="1995" b="1" dirty="0">
                <a:solidFill>
                  <a:prstClr val="black"/>
                </a:solidFill>
                <a:latin typeface="Lucida Sans" panose="020B0602030504020204" pitchFamily="34" charset="77"/>
              </a:rPr>
              <a:t>Grand Prairie</a:t>
            </a:r>
            <a:r>
              <a:rPr lang="en-US" sz="1596" b="1" dirty="0">
                <a:solidFill>
                  <a:prstClr val="black"/>
                </a:solidFill>
                <a:latin typeface="Lucida Sans" panose="020B0602030504020204" pitchFamily="34" charset="77"/>
              </a:rPr>
              <a:t>.</a:t>
            </a:r>
          </a:p>
        </p:txBody>
      </p:sp>
      <p:sp>
        <p:nvSpPr>
          <p:cNvPr id="45" name="Rectangle 44">
            <a:extLst>
              <a:ext uri="{FF2B5EF4-FFF2-40B4-BE49-F238E27FC236}">
                <a16:creationId xmlns:a16="http://schemas.microsoft.com/office/drawing/2014/main" id="{F58A4B47-7C29-C972-C5E2-ACB1AE1C98B0}"/>
              </a:ext>
            </a:extLst>
          </p:cNvPr>
          <p:cNvSpPr/>
          <p:nvPr/>
        </p:nvSpPr>
        <p:spPr bwMode="auto">
          <a:xfrm>
            <a:off x="31710434" y="6792422"/>
            <a:ext cx="7519991" cy="6393302"/>
          </a:xfrm>
          <a:prstGeom prst="rect">
            <a:avLst/>
          </a:prstGeom>
          <a:noFill/>
          <a:ln w="19050" cap="flat" cmpd="sng" algn="ctr">
            <a:solidFill>
              <a:schemeClr val="tx1"/>
            </a:solidFill>
            <a:prstDash val="sysDash"/>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46" name="Rectangle 45">
            <a:extLst>
              <a:ext uri="{FF2B5EF4-FFF2-40B4-BE49-F238E27FC236}">
                <a16:creationId xmlns:a16="http://schemas.microsoft.com/office/drawing/2014/main" id="{01FCD1F4-446B-23EE-5930-C139CB063281}"/>
              </a:ext>
            </a:extLst>
          </p:cNvPr>
          <p:cNvSpPr/>
          <p:nvPr/>
        </p:nvSpPr>
        <p:spPr bwMode="auto">
          <a:xfrm>
            <a:off x="39335844" y="6772325"/>
            <a:ext cx="3989878" cy="6393302"/>
          </a:xfrm>
          <a:prstGeom prst="rect">
            <a:avLst/>
          </a:prstGeom>
          <a:noFill/>
          <a:ln w="19050" cap="flat" cmpd="sng" algn="ctr">
            <a:solidFill>
              <a:schemeClr val="tx1"/>
            </a:solidFill>
            <a:prstDash val="sysDash"/>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cxnSp>
        <p:nvCxnSpPr>
          <p:cNvPr id="48" name="Straight Connector 47">
            <a:extLst>
              <a:ext uri="{FF2B5EF4-FFF2-40B4-BE49-F238E27FC236}">
                <a16:creationId xmlns:a16="http://schemas.microsoft.com/office/drawing/2014/main" id="{41A6E4D5-3880-E577-54AE-0EBB3678B694}"/>
              </a:ext>
            </a:extLst>
          </p:cNvPr>
          <p:cNvCxnSpPr>
            <a:cxnSpLocks/>
          </p:cNvCxnSpPr>
          <p:nvPr/>
        </p:nvCxnSpPr>
        <p:spPr bwMode="auto">
          <a:xfrm>
            <a:off x="39335844" y="10662964"/>
            <a:ext cx="3989878" cy="0"/>
          </a:xfrm>
          <a:prstGeom prst="line">
            <a:avLst/>
          </a:prstGeom>
          <a:solidFill>
            <a:schemeClr val="accent1"/>
          </a:solidFill>
          <a:ln w="1905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Oval 49">
            <a:extLst>
              <a:ext uri="{FF2B5EF4-FFF2-40B4-BE49-F238E27FC236}">
                <a16:creationId xmlns:a16="http://schemas.microsoft.com/office/drawing/2014/main" id="{82BFD0A1-F0CB-5BD2-8581-475ABDF964C9}"/>
              </a:ext>
            </a:extLst>
          </p:cNvPr>
          <p:cNvSpPr/>
          <p:nvPr/>
        </p:nvSpPr>
        <p:spPr bwMode="auto">
          <a:xfrm>
            <a:off x="39291367" y="6507937"/>
            <a:ext cx="529367" cy="49755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r>
              <a:rPr lang="en-US" sz="1596" dirty="0">
                <a:solidFill>
                  <a:prstClr val="black"/>
                </a:solidFill>
                <a:latin typeface="Times" charset="0"/>
              </a:rPr>
              <a:t>2a</a:t>
            </a:r>
          </a:p>
        </p:txBody>
      </p:sp>
      <p:sp>
        <p:nvSpPr>
          <p:cNvPr id="52" name="Oval 51">
            <a:extLst>
              <a:ext uri="{FF2B5EF4-FFF2-40B4-BE49-F238E27FC236}">
                <a16:creationId xmlns:a16="http://schemas.microsoft.com/office/drawing/2014/main" id="{D1B3AB15-381E-56FB-9B7A-27C3BCB98180}"/>
              </a:ext>
            </a:extLst>
          </p:cNvPr>
          <p:cNvSpPr/>
          <p:nvPr/>
        </p:nvSpPr>
        <p:spPr bwMode="auto">
          <a:xfrm>
            <a:off x="31670785" y="6473176"/>
            <a:ext cx="529367" cy="49755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r>
              <a:rPr lang="en-US" sz="1596" dirty="0">
                <a:solidFill>
                  <a:prstClr val="black"/>
                </a:solidFill>
                <a:latin typeface="Times" charset="0"/>
              </a:rPr>
              <a:t>1</a:t>
            </a:r>
          </a:p>
        </p:txBody>
      </p:sp>
      <p:sp>
        <p:nvSpPr>
          <p:cNvPr id="54" name="Oval 53">
            <a:extLst>
              <a:ext uri="{FF2B5EF4-FFF2-40B4-BE49-F238E27FC236}">
                <a16:creationId xmlns:a16="http://schemas.microsoft.com/office/drawing/2014/main" id="{AB39E0D7-BDBE-9655-FD02-E741F47F7340}"/>
              </a:ext>
            </a:extLst>
          </p:cNvPr>
          <p:cNvSpPr/>
          <p:nvPr/>
        </p:nvSpPr>
        <p:spPr bwMode="auto">
          <a:xfrm>
            <a:off x="39236207" y="10577419"/>
            <a:ext cx="529367" cy="49755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r>
              <a:rPr lang="en-US" sz="1496" dirty="0">
                <a:solidFill>
                  <a:prstClr val="black"/>
                </a:solidFill>
                <a:latin typeface="Times" charset="0"/>
              </a:rPr>
              <a:t>2b</a:t>
            </a:r>
          </a:p>
        </p:txBody>
      </p:sp>
      <p:sp>
        <p:nvSpPr>
          <p:cNvPr id="9" name="TextBox 8">
            <a:extLst>
              <a:ext uri="{FF2B5EF4-FFF2-40B4-BE49-F238E27FC236}">
                <a16:creationId xmlns:a16="http://schemas.microsoft.com/office/drawing/2014/main" id="{D5B446B6-0926-42B3-3C62-209CC4E366C5}"/>
              </a:ext>
            </a:extLst>
          </p:cNvPr>
          <p:cNvSpPr txBox="1"/>
          <p:nvPr/>
        </p:nvSpPr>
        <p:spPr>
          <a:xfrm>
            <a:off x="31906419" y="6097503"/>
            <a:ext cx="7069266" cy="706145"/>
          </a:xfrm>
          <a:prstGeom prst="rect">
            <a:avLst/>
          </a:prstGeom>
          <a:noFill/>
        </p:spPr>
        <p:txBody>
          <a:bodyPr wrap="square" rtlCol="0">
            <a:spAutoFit/>
          </a:bodyPr>
          <a:lstStyle/>
          <a:p>
            <a:pPr algn="ctr" defTabSz="912114" eaLnBrk="0" fontAlgn="base" hangingPunct="0">
              <a:spcBef>
                <a:spcPct val="0"/>
              </a:spcBef>
              <a:spcAft>
                <a:spcPct val="0"/>
              </a:spcAft>
            </a:pPr>
            <a:r>
              <a:rPr lang="en-IN" sz="1596" dirty="0">
                <a:solidFill>
                  <a:srgbClr val="0D0D0D"/>
                </a:solidFill>
                <a:latin typeface="Lucida Sans" panose="020B0602030504020204" pitchFamily="34" charset="77"/>
              </a:rPr>
              <a:t>Streamlining Distribution by </a:t>
            </a:r>
            <a:r>
              <a:rPr lang="en-IN" sz="1596" b="1" dirty="0">
                <a:solidFill>
                  <a:srgbClr val="0D0D0D"/>
                </a:solidFill>
                <a:latin typeface="Lucida Sans" panose="020B0602030504020204" pitchFamily="34" charset="77"/>
              </a:rPr>
              <a:t>Direct Fulfilment </a:t>
            </a:r>
            <a:r>
              <a:rPr lang="en-IN" sz="1596" dirty="0">
                <a:solidFill>
                  <a:srgbClr val="0D0D0D"/>
                </a:solidFill>
                <a:latin typeface="Lucida Sans" panose="020B0602030504020204" pitchFamily="34" charset="77"/>
              </a:rPr>
              <a:t>from </a:t>
            </a:r>
            <a:r>
              <a:rPr lang="en-IN" sz="1995" b="1" dirty="0">
                <a:solidFill>
                  <a:srgbClr val="0070C0"/>
                </a:solidFill>
                <a:latin typeface="Lucida Sans" panose="020B0602030504020204" pitchFamily="34" charset="77"/>
              </a:rPr>
              <a:t>5 Logistic Centres</a:t>
            </a:r>
            <a:endParaRPr lang="en-US" sz="1995" b="1" dirty="0">
              <a:solidFill>
                <a:srgbClr val="0070C0"/>
              </a:solidFill>
              <a:latin typeface="Lucida Sans" panose="020B0602030504020204" pitchFamily="34" charset="77"/>
            </a:endParaRPr>
          </a:p>
        </p:txBody>
      </p:sp>
      <p:sp>
        <p:nvSpPr>
          <p:cNvPr id="51" name="TextBox 50">
            <a:extLst>
              <a:ext uri="{FF2B5EF4-FFF2-40B4-BE49-F238E27FC236}">
                <a16:creationId xmlns:a16="http://schemas.microsoft.com/office/drawing/2014/main" id="{BB365092-921C-F26B-026E-127ED1DC95E8}"/>
              </a:ext>
            </a:extLst>
          </p:cNvPr>
          <p:cNvSpPr txBox="1"/>
          <p:nvPr/>
        </p:nvSpPr>
        <p:spPr>
          <a:xfrm rot="16200000">
            <a:off x="34271845" y="8102043"/>
            <a:ext cx="2993870" cy="307020"/>
          </a:xfrm>
          <a:prstGeom prst="rect">
            <a:avLst/>
          </a:prstGeom>
          <a:noFill/>
        </p:spPr>
        <p:txBody>
          <a:bodyPr wrap="square" rtlCol="0">
            <a:spAutoFit/>
          </a:bodyPr>
          <a:lstStyle/>
          <a:p>
            <a:pPr defTabSz="912114" eaLnBrk="0" fontAlgn="base" hangingPunct="0">
              <a:spcBef>
                <a:spcPct val="0"/>
              </a:spcBef>
              <a:spcAft>
                <a:spcPct val="0"/>
              </a:spcAft>
            </a:pPr>
            <a:r>
              <a:rPr lang="en-US" sz="1397" b="1" dirty="0">
                <a:solidFill>
                  <a:srgbClr val="AB7942"/>
                </a:solidFill>
                <a:latin typeface="Times" charset="0"/>
              </a:rPr>
              <a:t>Scenario 1 : Cost Minimization</a:t>
            </a:r>
          </a:p>
        </p:txBody>
      </p:sp>
      <p:sp>
        <p:nvSpPr>
          <p:cNvPr id="55" name="TextBox 54">
            <a:extLst>
              <a:ext uri="{FF2B5EF4-FFF2-40B4-BE49-F238E27FC236}">
                <a16:creationId xmlns:a16="http://schemas.microsoft.com/office/drawing/2014/main" id="{4A4C793F-5B80-41F4-67E5-127F31C7C213}"/>
              </a:ext>
            </a:extLst>
          </p:cNvPr>
          <p:cNvSpPr txBox="1"/>
          <p:nvPr/>
        </p:nvSpPr>
        <p:spPr>
          <a:xfrm rot="16200000">
            <a:off x="33321818" y="11240905"/>
            <a:ext cx="3204726" cy="307020"/>
          </a:xfrm>
          <a:prstGeom prst="rect">
            <a:avLst/>
          </a:prstGeom>
          <a:noFill/>
        </p:spPr>
        <p:txBody>
          <a:bodyPr wrap="square" rtlCol="0">
            <a:spAutoFit/>
          </a:bodyPr>
          <a:lstStyle/>
          <a:p>
            <a:pPr defTabSz="912114" eaLnBrk="0" fontAlgn="base" hangingPunct="0">
              <a:spcBef>
                <a:spcPct val="0"/>
              </a:spcBef>
              <a:spcAft>
                <a:spcPct val="0"/>
              </a:spcAft>
            </a:pPr>
            <a:r>
              <a:rPr lang="en-US" sz="1397" b="1" dirty="0">
                <a:solidFill>
                  <a:srgbClr val="AB7942"/>
                </a:solidFill>
                <a:latin typeface="Times" charset="0"/>
              </a:rPr>
              <a:t>Scenario 2 : Service Optimization</a:t>
            </a:r>
          </a:p>
        </p:txBody>
      </p:sp>
      <p:sp>
        <p:nvSpPr>
          <p:cNvPr id="63" name="Rectangle 62">
            <a:extLst>
              <a:ext uri="{FF2B5EF4-FFF2-40B4-BE49-F238E27FC236}">
                <a16:creationId xmlns:a16="http://schemas.microsoft.com/office/drawing/2014/main" id="{4AD15DE0-E269-8405-28F3-33E4741FDFBD}"/>
              </a:ext>
            </a:extLst>
          </p:cNvPr>
          <p:cNvSpPr/>
          <p:nvPr/>
        </p:nvSpPr>
        <p:spPr bwMode="auto">
          <a:xfrm>
            <a:off x="31668960" y="13286079"/>
            <a:ext cx="7576821" cy="407050"/>
          </a:xfrm>
          <a:prstGeom prst="rect">
            <a:avLst/>
          </a:prstGeom>
          <a:solidFill>
            <a:srgbClr val="DDC69A"/>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US" sz="2394" b="1" dirty="0">
                <a:solidFill>
                  <a:prstClr val="black"/>
                </a:solidFill>
                <a:latin typeface="Times" charset="0"/>
              </a:rPr>
              <a:t>Baseline Comparison with our Model</a:t>
            </a:r>
          </a:p>
        </p:txBody>
      </p:sp>
      <p:graphicFrame>
        <p:nvGraphicFramePr>
          <p:cNvPr id="56" name="Chart 55">
            <a:extLst>
              <a:ext uri="{FF2B5EF4-FFF2-40B4-BE49-F238E27FC236}">
                <a16:creationId xmlns:a16="http://schemas.microsoft.com/office/drawing/2014/main" id="{3742E79A-7867-C1DC-570B-7D71F27EECE5}"/>
              </a:ext>
            </a:extLst>
          </p:cNvPr>
          <p:cNvGraphicFramePr>
            <a:graphicFrameLocks/>
          </p:cNvGraphicFramePr>
          <p:nvPr/>
        </p:nvGraphicFramePr>
        <p:xfrm>
          <a:off x="39382626" y="14253168"/>
          <a:ext cx="3917673" cy="2269245"/>
        </p:xfrm>
        <a:graphic>
          <a:graphicData uri="http://schemas.openxmlformats.org/drawingml/2006/chart">
            <c:chart xmlns:c="http://schemas.openxmlformats.org/drawingml/2006/chart" xmlns:r="http://schemas.openxmlformats.org/officeDocument/2006/relationships" r:id="rId43"/>
          </a:graphicData>
        </a:graphic>
      </p:graphicFrame>
      <p:sp>
        <p:nvSpPr>
          <p:cNvPr id="1024" name="Rectangle 1023">
            <a:extLst>
              <a:ext uri="{FF2B5EF4-FFF2-40B4-BE49-F238E27FC236}">
                <a16:creationId xmlns:a16="http://schemas.microsoft.com/office/drawing/2014/main" id="{778FEDC8-311E-8A86-8C27-DDEA393B5208}"/>
              </a:ext>
            </a:extLst>
          </p:cNvPr>
          <p:cNvSpPr/>
          <p:nvPr/>
        </p:nvSpPr>
        <p:spPr bwMode="auto">
          <a:xfrm>
            <a:off x="39330597" y="13293279"/>
            <a:ext cx="3993300" cy="407050"/>
          </a:xfrm>
          <a:prstGeom prst="rect">
            <a:avLst/>
          </a:prstGeom>
          <a:solidFill>
            <a:srgbClr val="DDC69A"/>
          </a:solidFill>
          <a:ln w="9525" cap="flat" cmpd="sng" algn="ctr">
            <a:noFill/>
            <a:prstDash val="solid"/>
            <a:round/>
            <a:headEnd type="none" w="med" len="med"/>
            <a:tailEnd type="none" w="med" len="med"/>
          </a:ln>
          <a:effectLst/>
        </p:spPr>
        <p:txBody>
          <a:bodyPr vert="horz" wrap="square" lIns="91215" tIns="45608" rIns="91215" bIns="45608" numCol="1" rtlCol="0" anchor="ctr" anchorCtr="0" compatLnSpc="1">
            <a:prstTxWarp prst="textNoShape">
              <a:avLst/>
            </a:prstTxWarp>
          </a:bodyPr>
          <a:lstStyle/>
          <a:p>
            <a:pPr algn="ctr" defTabSz="912114" eaLnBrk="0" fontAlgn="base" hangingPunct="0">
              <a:spcBef>
                <a:spcPct val="0"/>
              </a:spcBef>
              <a:spcAft>
                <a:spcPct val="0"/>
              </a:spcAft>
            </a:pPr>
            <a:r>
              <a:rPr lang="en-US" sz="2394" b="1" dirty="0">
                <a:solidFill>
                  <a:prstClr val="black"/>
                </a:solidFill>
                <a:latin typeface="Times" charset="0"/>
              </a:rPr>
              <a:t>Service vs Cost Trade off</a:t>
            </a:r>
          </a:p>
        </p:txBody>
      </p:sp>
      <p:sp>
        <p:nvSpPr>
          <p:cNvPr id="1025" name="Rectangle 1024">
            <a:extLst>
              <a:ext uri="{FF2B5EF4-FFF2-40B4-BE49-F238E27FC236}">
                <a16:creationId xmlns:a16="http://schemas.microsoft.com/office/drawing/2014/main" id="{338EBCE2-A10B-8ADB-D6F2-6F044ADFDBD5}"/>
              </a:ext>
            </a:extLst>
          </p:cNvPr>
          <p:cNvSpPr/>
          <p:nvPr/>
        </p:nvSpPr>
        <p:spPr bwMode="auto">
          <a:xfrm>
            <a:off x="39342397" y="13745859"/>
            <a:ext cx="3974079" cy="2965951"/>
          </a:xfrm>
          <a:prstGeom prst="rect">
            <a:avLst/>
          </a:prstGeom>
          <a:noFill/>
          <a:ln w="12700" cap="flat" cmpd="sng" algn="ctr">
            <a:solidFill>
              <a:schemeClr val="tx1"/>
            </a:solidFill>
            <a:prstDash val="sysDash"/>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1027" name="Rectangle 1026">
            <a:extLst>
              <a:ext uri="{FF2B5EF4-FFF2-40B4-BE49-F238E27FC236}">
                <a16:creationId xmlns:a16="http://schemas.microsoft.com/office/drawing/2014/main" id="{9FF0D4B9-9C0C-CFD5-0289-9AC749F9A31E}"/>
              </a:ext>
            </a:extLst>
          </p:cNvPr>
          <p:cNvSpPr/>
          <p:nvPr/>
        </p:nvSpPr>
        <p:spPr bwMode="auto">
          <a:xfrm>
            <a:off x="31696125" y="13747259"/>
            <a:ext cx="7549656" cy="2971211"/>
          </a:xfrm>
          <a:prstGeom prst="rect">
            <a:avLst/>
          </a:prstGeom>
          <a:noFill/>
          <a:ln w="12700" cap="flat" cmpd="sng" algn="ctr">
            <a:solidFill>
              <a:schemeClr val="tx1"/>
            </a:solidFill>
            <a:prstDash val="sysDash"/>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cxnSp>
        <p:nvCxnSpPr>
          <p:cNvPr id="1032" name="Straight Connector 1031">
            <a:extLst>
              <a:ext uri="{FF2B5EF4-FFF2-40B4-BE49-F238E27FC236}">
                <a16:creationId xmlns:a16="http://schemas.microsoft.com/office/drawing/2014/main" id="{1A7732C5-39AF-EB7B-76A3-3A6D6E87D1FC}"/>
              </a:ext>
            </a:extLst>
          </p:cNvPr>
          <p:cNvCxnSpPr/>
          <p:nvPr/>
        </p:nvCxnSpPr>
        <p:spPr bwMode="auto">
          <a:xfrm>
            <a:off x="35521061" y="13767033"/>
            <a:ext cx="0" cy="2953296"/>
          </a:xfrm>
          <a:prstGeom prst="line">
            <a:avLst/>
          </a:prstGeom>
          <a:solidFill>
            <a:schemeClr val="accent1"/>
          </a:solidFill>
          <a:ln w="1270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 name="Oval 1032">
            <a:extLst>
              <a:ext uri="{FF2B5EF4-FFF2-40B4-BE49-F238E27FC236}">
                <a16:creationId xmlns:a16="http://schemas.microsoft.com/office/drawing/2014/main" id="{4CED0DCE-BAB9-9338-7979-9DD3E2A6D445}"/>
              </a:ext>
            </a:extLst>
          </p:cNvPr>
          <p:cNvSpPr/>
          <p:nvPr/>
        </p:nvSpPr>
        <p:spPr bwMode="auto">
          <a:xfrm>
            <a:off x="39554320" y="9262561"/>
            <a:ext cx="143646" cy="143646"/>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1037" name="Oval 1036">
            <a:extLst>
              <a:ext uri="{FF2B5EF4-FFF2-40B4-BE49-F238E27FC236}">
                <a16:creationId xmlns:a16="http://schemas.microsoft.com/office/drawing/2014/main" id="{F3BA6ED8-6F3B-EA00-BF8F-8B76A77E61A8}"/>
              </a:ext>
            </a:extLst>
          </p:cNvPr>
          <p:cNvSpPr/>
          <p:nvPr/>
        </p:nvSpPr>
        <p:spPr bwMode="auto">
          <a:xfrm>
            <a:off x="39547714" y="9600667"/>
            <a:ext cx="143646" cy="143646"/>
          </a:xfrm>
          <a:prstGeom prst="ellipse">
            <a:avLst/>
          </a:prstGeom>
          <a:solidFill>
            <a:srgbClr val="ED2468"/>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1038" name="Oval 1037">
            <a:extLst>
              <a:ext uri="{FF2B5EF4-FFF2-40B4-BE49-F238E27FC236}">
                <a16:creationId xmlns:a16="http://schemas.microsoft.com/office/drawing/2014/main" id="{D8768DCE-8E2D-8114-A81D-BED4C7C44419}"/>
              </a:ext>
            </a:extLst>
          </p:cNvPr>
          <p:cNvSpPr/>
          <p:nvPr/>
        </p:nvSpPr>
        <p:spPr bwMode="auto">
          <a:xfrm>
            <a:off x="39554320" y="9941059"/>
            <a:ext cx="143646" cy="143646"/>
          </a:xfrm>
          <a:prstGeom prst="ellipse">
            <a:avLst/>
          </a:prstGeom>
          <a:solidFill>
            <a:srgbClr val="035FA0"/>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endParaRPr lang="en-US" sz="2394">
              <a:solidFill>
                <a:prstClr val="black"/>
              </a:solidFill>
              <a:latin typeface="Times" charset="0"/>
            </a:endParaRPr>
          </a:p>
        </p:txBody>
      </p:sp>
      <p:sp>
        <p:nvSpPr>
          <p:cNvPr id="1039" name="TextBox 1038">
            <a:extLst>
              <a:ext uri="{FF2B5EF4-FFF2-40B4-BE49-F238E27FC236}">
                <a16:creationId xmlns:a16="http://schemas.microsoft.com/office/drawing/2014/main" id="{4DE5182F-CEBC-BE63-D275-E1599597C2F5}"/>
              </a:ext>
            </a:extLst>
          </p:cNvPr>
          <p:cNvSpPr txBox="1"/>
          <p:nvPr/>
        </p:nvSpPr>
        <p:spPr>
          <a:xfrm>
            <a:off x="39820315" y="9195561"/>
            <a:ext cx="3349918" cy="276318"/>
          </a:xfrm>
          <a:prstGeom prst="rect">
            <a:avLst/>
          </a:prstGeom>
          <a:noFill/>
        </p:spPr>
        <p:txBody>
          <a:bodyPr wrap="square" rtlCol="0">
            <a:spAutoFit/>
          </a:bodyPr>
          <a:lstStyle/>
          <a:p>
            <a:pPr defTabSz="912114" eaLnBrk="0" fontAlgn="base" hangingPunct="0">
              <a:spcBef>
                <a:spcPct val="0"/>
              </a:spcBef>
              <a:spcAft>
                <a:spcPct val="0"/>
              </a:spcAft>
            </a:pPr>
            <a:r>
              <a:rPr lang="en-US" sz="1197" dirty="0">
                <a:solidFill>
                  <a:prstClr val="black"/>
                </a:solidFill>
                <a:latin typeface="Lucida Sans" panose="020B0602030504020204" pitchFamily="34" charset="77"/>
              </a:rPr>
              <a:t>LC location for Cost optimized scenario</a:t>
            </a:r>
          </a:p>
        </p:txBody>
      </p:sp>
      <p:sp>
        <p:nvSpPr>
          <p:cNvPr id="1040" name="TextBox 1039">
            <a:extLst>
              <a:ext uri="{FF2B5EF4-FFF2-40B4-BE49-F238E27FC236}">
                <a16:creationId xmlns:a16="http://schemas.microsoft.com/office/drawing/2014/main" id="{2D973D44-1FE8-F7EB-334A-8CF74AA973BB}"/>
              </a:ext>
            </a:extLst>
          </p:cNvPr>
          <p:cNvSpPr txBox="1"/>
          <p:nvPr/>
        </p:nvSpPr>
        <p:spPr>
          <a:xfrm>
            <a:off x="39807658" y="9534331"/>
            <a:ext cx="3349918" cy="276318"/>
          </a:xfrm>
          <a:prstGeom prst="rect">
            <a:avLst/>
          </a:prstGeom>
          <a:noFill/>
        </p:spPr>
        <p:txBody>
          <a:bodyPr wrap="square" rtlCol="0">
            <a:spAutoFit/>
          </a:bodyPr>
          <a:lstStyle/>
          <a:p>
            <a:pPr defTabSz="912114" eaLnBrk="0" fontAlgn="base" hangingPunct="0">
              <a:spcBef>
                <a:spcPct val="0"/>
              </a:spcBef>
              <a:spcAft>
                <a:spcPct val="0"/>
              </a:spcAft>
            </a:pPr>
            <a:r>
              <a:rPr lang="en-US" sz="1197" dirty="0">
                <a:solidFill>
                  <a:prstClr val="black"/>
                </a:solidFill>
                <a:latin typeface="Lucida Sans" panose="020B0602030504020204" pitchFamily="34" charset="77"/>
              </a:rPr>
              <a:t>LC location for Service optimized scenario</a:t>
            </a:r>
          </a:p>
        </p:txBody>
      </p:sp>
      <p:sp>
        <p:nvSpPr>
          <p:cNvPr id="1045" name="TextBox 1044">
            <a:extLst>
              <a:ext uri="{FF2B5EF4-FFF2-40B4-BE49-F238E27FC236}">
                <a16:creationId xmlns:a16="http://schemas.microsoft.com/office/drawing/2014/main" id="{198E4B44-D29D-EDFB-0009-DA87C985874A}"/>
              </a:ext>
            </a:extLst>
          </p:cNvPr>
          <p:cNvSpPr txBox="1"/>
          <p:nvPr/>
        </p:nvSpPr>
        <p:spPr>
          <a:xfrm>
            <a:off x="39831503" y="9851517"/>
            <a:ext cx="3349918" cy="276318"/>
          </a:xfrm>
          <a:prstGeom prst="rect">
            <a:avLst/>
          </a:prstGeom>
          <a:noFill/>
        </p:spPr>
        <p:txBody>
          <a:bodyPr wrap="square" rtlCol="0">
            <a:spAutoFit/>
          </a:bodyPr>
          <a:lstStyle/>
          <a:p>
            <a:pPr defTabSz="912114" eaLnBrk="0" fontAlgn="base" hangingPunct="0">
              <a:spcBef>
                <a:spcPct val="0"/>
              </a:spcBef>
              <a:spcAft>
                <a:spcPct val="0"/>
              </a:spcAft>
            </a:pPr>
            <a:r>
              <a:rPr lang="en-US" sz="1197" dirty="0">
                <a:solidFill>
                  <a:prstClr val="black"/>
                </a:solidFill>
                <a:latin typeface="Lucida Sans" panose="020B0602030504020204" pitchFamily="34" charset="77"/>
              </a:rPr>
              <a:t>LC location for both the scenario</a:t>
            </a:r>
          </a:p>
        </p:txBody>
      </p:sp>
      <p:sp>
        <p:nvSpPr>
          <p:cNvPr id="1047" name="TextBox 1046">
            <a:extLst>
              <a:ext uri="{FF2B5EF4-FFF2-40B4-BE49-F238E27FC236}">
                <a16:creationId xmlns:a16="http://schemas.microsoft.com/office/drawing/2014/main" id="{85EA5150-3549-F967-B713-330D2528A0AD}"/>
              </a:ext>
            </a:extLst>
          </p:cNvPr>
          <p:cNvSpPr txBox="1"/>
          <p:nvPr/>
        </p:nvSpPr>
        <p:spPr>
          <a:xfrm>
            <a:off x="39451390" y="10290934"/>
            <a:ext cx="3943210" cy="214914"/>
          </a:xfrm>
          <a:prstGeom prst="rect">
            <a:avLst/>
          </a:prstGeom>
          <a:noFill/>
        </p:spPr>
        <p:txBody>
          <a:bodyPr wrap="square" rtlCol="0">
            <a:spAutoFit/>
          </a:bodyPr>
          <a:lstStyle/>
          <a:p>
            <a:pPr defTabSz="912114" eaLnBrk="0" fontAlgn="base" hangingPunct="0">
              <a:spcBef>
                <a:spcPct val="0"/>
              </a:spcBef>
              <a:spcAft>
                <a:spcPct val="0"/>
              </a:spcAft>
            </a:pPr>
            <a:r>
              <a:rPr lang="en-US" sz="798" dirty="0">
                <a:solidFill>
                  <a:prstClr val="black"/>
                </a:solidFill>
                <a:latin typeface="Lucida Sans" panose="020B0602030504020204" pitchFamily="34" charset="77"/>
              </a:rPr>
              <a:t>*keeping all the existing DC but optimizing the assignment to customer</a:t>
            </a:r>
          </a:p>
        </p:txBody>
      </p:sp>
      <p:sp>
        <p:nvSpPr>
          <p:cNvPr id="1049" name="Rectangle 1048">
            <a:extLst>
              <a:ext uri="{FF2B5EF4-FFF2-40B4-BE49-F238E27FC236}">
                <a16:creationId xmlns:a16="http://schemas.microsoft.com/office/drawing/2014/main" id="{3BC695C0-F036-D982-FCF0-67DA3FD7A581}"/>
              </a:ext>
            </a:extLst>
          </p:cNvPr>
          <p:cNvSpPr/>
          <p:nvPr/>
        </p:nvSpPr>
        <p:spPr bwMode="auto">
          <a:xfrm>
            <a:off x="34403306" y="13762163"/>
            <a:ext cx="1114864" cy="3134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algn="ctr" defTabSz="912114" eaLnBrk="0" fontAlgn="base" hangingPunct="0">
              <a:spcBef>
                <a:spcPct val="0"/>
              </a:spcBef>
              <a:spcAft>
                <a:spcPct val="0"/>
              </a:spcAft>
            </a:pPr>
            <a:r>
              <a:rPr lang="en-US" sz="1197" dirty="0">
                <a:solidFill>
                  <a:prstClr val="black"/>
                </a:solidFill>
                <a:latin typeface="Lucida Sans" panose="020B0602030504020204" pitchFamily="34" charset="77"/>
              </a:rPr>
              <a:t>With 5 LC</a:t>
            </a:r>
          </a:p>
        </p:txBody>
      </p:sp>
      <p:sp>
        <p:nvSpPr>
          <p:cNvPr id="1059" name="Rectangle 1058">
            <a:extLst>
              <a:ext uri="{FF2B5EF4-FFF2-40B4-BE49-F238E27FC236}">
                <a16:creationId xmlns:a16="http://schemas.microsoft.com/office/drawing/2014/main" id="{1E153723-F918-515E-C3A5-27C80731577B}"/>
              </a:ext>
            </a:extLst>
          </p:cNvPr>
          <p:cNvSpPr/>
          <p:nvPr/>
        </p:nvSpPr>
        <p:spPr bwMode="auto">
          <a:xfrm>
            <a:off x="38112168" y="13762163"/>
            <a:ext cx="1114864" cy="3134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algn="ctr" defTabSz="912114" eaLnBrk="0" fontAlgn="base" hangingPunct="0">
              <a:spcBef>
                <a:spcPct val="0"/>
              </a:spcBef>
              <a:spcAft>
                <a:spcPct val="0"/>
              </a:spcAft>
            </a:pPr>
            <a:r>
              <a:rPr lang="en-US" sz="1197" dirty="0">
                <a:solidFill>
                  <a:prstClr val="black"/>
                </a:solidFill>
                <a:latin typeface="Lucida Sans" panose="020B0602030504020204" pitchFamily="34" charset="77"/>
              </a:rPr>
              <a:t>With 3 LC</a:t>
            </a:r>
          </a:p>
        </p:txBody>
      </p:sp>
      <p:sp>
        <p:nvSpPr>
          <p:cNvPr id="1061" name="Rectangle 1060">
            <a:extLst>
              <a:ext uri="{FF2B5EF4-FFF2-40B4-BE49-F238E27FC236}">
                <a16:creationId xmlns:a16="http://schemas.microsoft.com/office/drawing/2014/main" id="{050CBA5E-C177-DEC0-597A-434A00145168}"/>
              </a:ext>
            </a:extLst>
          </p:cNvPr>
          <p:cNvSpPr/>
          <p:nvPr/>
        </p:nvSpPr>
        <p:spPr bwMode="auto">
          <a:xfrm>
            <a:off x="42183324" y="13775166"/>
            <a:ext cx="1114864" cy="3134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algn="ctr" defTabSz="912114" eaLnBrk="0" fontAlgn="base" hangingPunct="0">
              <a:spcBef>
                <a:spcPct val="0"/>
              </a:spcBef>
              <a:spcAft>
                <a:spcPct val="0"/>
              </a:spcAft>
            </a:pPr>
            <a:r>
              <a:rPr lang="en-US" sz="1197" dirty="0">
                <a:solidFill>
                  <a:prstClr val="black"/>
                </a:solidFill>
                <a:latin typeface="Lucida Sans" panose="020B0602030504020204" pitchFamily="34" charset="77"/>
              </a:rPr>
              <a:t>With 5 LC</a:t>
            </a:r>
          </a:p>
        </p:txBody>
      </p:sp>
      <p:graphicFrame>
        <p:nvGraphicFramePr>
          <p:cNvPr id="1064" name="Chart 1063">
            <a:extLst>
              <a:ext uri="{FF2B5EF4-FFF2-40B4-BE49-F238E27FC236}">
                <a16:creationId xmlns:a16="http://schemas.microsoft.com/office/drawing/2014/main" id="{443C18C4-B6AC-8526-5AC8-A4403E5D4243}"/>
              </a:ext>
            </a:extLst>
          </p:cNvPr>
          <p:cNvGraphicFramePr>
            <a:graphicFrameLocks/>
          </p:cNvGraphicFramePr>
          <p:nvPr/>
        </p:nvGraphicFramePr>
        <p:xfrm>
          <a:off x="31841585" y="14143216"/>
          <a:ext cx="3542632" cy="2347606"/>
        </p:xfrm>
        <a:graphic>
          <a:graphicData uri="http://schemas.openxmlformats.org/drawingml/2006/chart">
            <c:chart xmlns:c="http://schemas.openxmlformats.org/drawingml/2006/chart" xmlns:r="http://schemas.openxmlformats.org/officeDocument/2006/relationships" r:id="rId44"/>
          </a:graphicData>
        </a:graphic>
      </p:graphicFrame>
      <p:cxnSp>
        <p:nvCxnSpPr>
          <p:cNvPr id="1066" name="Straight Connector 1065">
            <a:extLst>
              <a:ext uri="{FF2B5EF4-FFF2-40B4-BE49-F238E27FC236}">
                <a16:creationId xmlns:a16="http://schemas.microsoft.com/office/drawing/2014/main" id="{DFB92124-71E7-4503-6509-F69746322D65}"/>
              </a:ext>
            </a:extLst>
          </p:cNvPr>
          <p:cNvCxnSpPr>
            <a:stCxn id="45" idx="1"/>
            <a:endCxn id="45" idx="3"/>
          </p:cNvCxnSpPr>
          <p:nvPr/>
        </p:nvCxnSpPr>
        <p:spPr bwMode="auto">
          <a:xfrm>
            <a:off x="31710434" y="9989073"/>
            <a:ext cx="7519991" cy="0"/>
          </a:xfrm>
          <a:prstGeom prst="line">
            <a:avLst/>
          </a:prstGeom>
          <a:solidFill>
            <a:schemeClr val="accent1"/>
          </a:solidFill>
          <a:ln w="1270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7" name="TextBox 1066">
            <a:extLst>
              <a:ext uri="{FF2B5EF4-FFF2-40B4-BE49-F238E27FC236}">
                <a16:creationId xmlns:a16="http://schemas.microsoft.com/office/drawing/2014/main" id="{8D8B1281-E2BA-0AF7-7792-AFBC29023ACC}"/>
              </a:ext>
            </a:extLst>
          </p:cNvPr>
          <p:cNvSpPr txBox="1"/>
          <p:nvPr/>
        </p:nvSpPr>
        <p:spPr>
          <a:xfrm>
            <a:off x="40531790" y="16741452"/>
            <a:ext cx="3320487" cy="460530"/>
          </a:xfrm>
          <a:prstGeom prst="rect">
            <a:avLst/>
          </a:prstGeom>
          <a:noFill/>
        </p:spPr>
        <p:txBody>
          <a:bodyPr wrap="square" rtlCol="0">
            <a:spAutoFit/>
          </a:bodyPr>
          <a:lstStyle/>
          <a:p>
            <a:pPr marL="285036" indent="-285036" defTabSz="912114" eaLnBrk="0" fontAlgn="base" hangingPunct="0">
              <a:spcBef>
                <a:spcPct val="0"/>
              </a:spcBef>
              <a:spcAft>
                <a:spcPct val="0"/>
              </a:spcAft>
              <a:buFont typeface="Wingdings" pitchFamily="2" charset="2"/>
              <a:buChar char="§"/>
            </a:pPr>
            <a:r>
              <a:rPr lang="en-US" sz="1197" dirty="0">
                <a:solidFill>
                  <a:prstClr val="black"/>
                </a:solidFill>
                <a:latin typeface="Times" charset="0"/>
              </a:rPr>
              <a:t>Distance calculated in Million miles</a:t>
            </a:r>
          </a:p>
          <a:p>
            <a:pPr marL="285036" indent="-285036" defTabSz="912114" eaLnBrk="0" fontAlgn="base" hangingPunct="0">
              <a:spcBef>
                <a:spcPct val="0"/>
              </a:spcBef>
              <a:spcAft>
                <a:spcPct val="0"/>
              </a:spcAft>
              <a:buFont typeface="Wingdings" pitchFamily="2" charset="2"/>
              <a:buChar char="§"/>
            </a:pPr>
            <a:r>
              <a:rPr lang="en-US" sz="1197" dirty="0">
                <a:solidFill>
                  <a:prstClr val="black"/>
                </a:solidFill>
                <a:latin typeface="Times" charset="0"/>
              </a:rPr>
              <a:t>Weight calculated in Million </a:t>
            </a:r>
            <a:r>
              <a:rPr lang="en-US" sz="1197" dirty="0" err="1">
                <a:solidFill>
                  <a:prstClr val="black"/>
                </a:solidFill>
                <a:latin typeface="Times" charset="0"/>
              </a:rPr>
              <a:t>lbs</a:t>
            </a:r>
            <a:endParaRPr lang="en-US" sz="1197" dirty="0">
              <a:solidFill>
                <a:prstClr val="black"/>
              </a:solidFill>
              <a:latin typeface="Times" charset="0"/>
            </a:endParaRPr>
          </a:p>
        </p:txBody>
      </p:sp>
      <p:pic>
        <p:nvPicPr>
          <p:cNvPr id="23" name="Picture 22" descr="A diagram of a company's cost&#10;&#10;Description automatically generated">
            <a:extLst>
              <a:ext uri="{FF2B5EF4-FFF2-40B4-BE49-F238E27FC236}">
                <a16:creationId xmlns:a16="http://schemas.microsoft.com/office/drawing/2014/main" id="{6F024A05-0769-6562-BB24-6244B46E24D5}"/>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9091527" y="6230573"/>
            <a:ext cx="8171998" cy="7641356"/>
          </a:xfrm>
          <a:prstGeom prst="rect">
            <a:avLst/>
          </a:prstGeom>
        </p:spPr>
      </p:pic>
      <p:pic>
        <p:nvPicPr>
          <p:cNvPr id="1048" name="Picture 22" descr="Create an image of a group of car dealers standing in front of a car dealership. The dealership has a modern design with large glass windows showing cars inside. The dealers are professionally dressed in suits, smiling, and one of them is holding a key. There are no banners or signs indicating any special event, it's just a regular day at the dealership with a clear sky and sunny weather.">
            <a:extLst>
              <a:ext uri="{FF2B5EF4-FFF2-40B4-BE49-F238E27FC236}">
                <a16:creationId xmlns:a16="http://schemas.microsoft.com/office/drawing/2014/main" id="{19E40D68-03AD-B0F7-82DE-D68299FD14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65159" y="15693954"/>
            <a:ext cx="1926019" cy="1593736"/>
          </a:xfrm>
          <a:prstGeom prst="rect">
            <a:avLst/>
          </a:prstGeom>
          <a:noFill/>
          <a:extLst>
            <a:ext uri="{909E8E84-426E-40DD-AFC4-6F175D3DCCD1}">
              <a14:hiddenFill xmlns:a14="http://schemas.microsoft.com/office/drawing/2010/main">
                <a:solidFill>
                  <a:srgbClr val="FFFFFF"/>
                </a:solidFill>
              </a14:hiddenFill>
            </a:ext>
          </a:extLst>
        </p:spPr>
      </p:pic>
      <p:sp>
        <p:nvSpPr>
          <p:cNvPr id="1060" name="TextBox 1059">
            <a:extLst>
              <a:ext uri="{FF2B5EF4-FFF2-40B4-BE49-F238E27FC236}">
                <a16:creationId xmlns:a16="http://schemas.microsoft.com/office/drawing/2014/main" id="{C875E9BA-A30A-2E1D-F1C7-82D92274F7A8}"/>
              </a:ext>
            </a:extLst>
          </p:cNvPr>
          <p:cNvSpPr txBox="1"/>
          <p:nvPr/>
        </p:nvSpPr>
        <p:spPr>
          <a:xfrm>
            <a:off x="553039" y="17575113"/>
            <a:ext cx="1935736"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prstClr val="black"/>
                </a:solidFill>
                <a:latin typeface="Lucida Sans" panose="020B0602030504020204" pitchFamily="34" charset="77"/>
              </a:rPr>
              <a:t>Logistic Partner</a:t>
            </a:r>
          </a:p>
        </p:txBody>
      </p:sp>
      <p:sp>
        <p:nvSpPr>
          <p:cNvPr id="1063" name="TextBox 1062">
            <a:extLst>
              <a:ext uri="{FF2B5EF4-FFF2-40B4-BE49-F238E27FC236}">
                <a16:creationId xmlns:a16="http://schemas.microsoft.com/office/drawing/2014/main" id="{FC613D80-5076-0419-65ED-708AEE54DBFC}"/>
              </a:ext>
            </a:extLst>
          </p:cNvPr>
          <p:cNvSpPr txBox="1"/>
          <p:nvPr/>
        </p:nvSpPr>
        <p:spPr>
          <a:xfrm>
            <a:off x="3129919" y="17541888"/>
            <a:ext cx="2096678"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prstClr val="black"/>
                </a:solidFill>
                <a:latin typeface="Lucida Sans" panose="020B0602030504020204" pitchFamily="34" charset="77"/>
              </a:rPr>
              <a:t>Warehouse owner</a:t>
            </a:r>
          </a:p>
        </p:txBody>
      </p:sp>
      <p:sp>
        <p:nvSpPr>
          <p:cNvPr id="1065" name="TextBox 1064">
            <a:extLst>
              <a:ext uri="{FF2B5EF4-FFF2-40B4-BE49-F238E27FC236}">
                <a16:creationId xmlns:a16="http://schemas.microsoft.com/office/drawing/2014/main" id="{4ECA4C3B-9261-52C7-9730-AD68BDF8A089}"/>
              </a:ext>
            </a:extLst>
          </p:cNvPr>
          <p:cNvSpPr txBox="1"/>
          <p:nvPr/>
        </p:nvSpPr>
        <p:spPr>
          <a:xfrm>
            <a:off x="5987452" y="17558520"/>
            <a:ext cx="1622754" cy="337721"/>
          </a:xfrm>
          <a:prstGeom prst="rect">
            <a:avLst/>
          </a:prstGeom>
          <a:noFill/>
        </p:spPr>
        <p:txBody>
          <a:bodyPr wrap="square" rtlCol="0">
            <a:spAutoFit/>
          </a:bodyPr>
          <a:lstStyle/>
          <a:p>
            <a:pPr defTabSz="912114" eaLnBrk="0" fontAlgn="base" hangingPunct="0">
              <a:spcBef>
                <a:spcPct val="0"/>
              </a:spcBef>
              <a:spcAft>
                <a:spcPct val="0"/>
              </a:spcAft>
            </a:pPr>
            <a:r>
              <a:rPr lang="en-US" sz="1596" b="1" dirty="0">
                <a:solidFill>
                  <a:prstClr val="black"/>
                </a:solidFill>
                <a:latin typeface="Lucida Sans" panose="020B0602030504020204" pitchFamily="34" charset="77"/>
              </a:rPr>
              <a:t>Distributors</a:t>
            </a:r>
          </a:p>
        </p:txBody>
      </p:sp>
      <p:sp>
        <p:nvSpPr>
          <p:cNvPr id="1069" name="Rectangle 1068">
            <a:extLst>
              <a:ext uri="{FF2B5EF4-FFF2-40B4-BE49-F238E27FC236}">
                <a16:creationId xmlns:a16="http://schemas.microsoft.com/office/drawing/2014/main" id="{6B95E059-29F3-23CF-44C8-FC255B28B3B2}"/>
              </a:ext>
            </a:extLst>
          </p:cNvPr>
          <p:cNvSpPr/>
          <p:nvPr/>
        </p:nvSpPr>
        <p:spPr bwMode="auto">
          <a:xfrm>
            <a:off x="2149475" y="8768864"/>
            <a:ext cx="339300" cy="368750"/>
          </a:xfrm>
          <a:prstGeom prst="rect">
            <a:avLst/>
          </a:prstGeom>
          <a:solidFill>
            <a:schemeClr val="accent6"/>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r>
              <a:rPr lang="en-US" sz="2394" dirty="0">
                <a:solidFill>
                  <a:prstClr val="black"/>
                </a:solidFill>
                <a:latin typeface="Times" charset="0"/>
              </a:rPr>
              <a:t>1</a:t>
            </a:r>
          </a:p>
        </p:txBody>
      </p:sp>
      <p:sp>
        <p:nvSpPr>
          <p:cNvPr id="1070" name="Rectangle 1069">
            <a:extLst>
              <a:ext uri="{FF2B5EF4-FFF2-40B4-BE49-F238E27FC236}">
                <a16:creationId xmlns:a16="http://schemas.microsoft.com/office/drawing/2014/main" id="{2111CC49-C990-7A0F-699B-FE78E85275CC}"/>
              </a:ext>
            </a:extLst>
          </p:cNvPr>
          <p:cNvSpPr/>
          <p:nvPr/>
        </p:nvSpPr>
        <p:spPr bwMode="auto">
          <a:xfrm>
            <a:off x="2181158" y="10332322"/>
            <a:ext cx="339300" cy="368750"/>
          </a:xfrm>
          <a:prstGeom prst="rect">
            <a:avLst/>
          </a:prstGeom>
          <a:solidFill>
            <a:schemeClr val="accent6"/>
          </a:solidFill>
          <a:ln w="9525" cap="flat" cmpd="sng" algn="ctr">
            <a:noFill/>
            <a:prstDash val="solid"/>
            <a:round/>
            <a:headEnd type="none" w="med" len="med"/>
            <a:tailEnd type="none" w="med" len="med"/>
          </a:ln>
          <a:effectLst/>
        </p:spPr>
        <p:txBody>
          <a:bodyPr vert="horz" wrap="square" lIns="91215" tIns="45608" rIns="91215" bIns="45608" numCol="1" rtlCol="0" anchor="t" anchorCtr="0" compatLnSpc="1">
            <a:prstTxWarp prst="textNoShape">
              <a:avLst/>
            </a:prstTxWarp>
          </a:bodyPr>
          <a:lstStyle/>
          <a:p>
            <a:pPr defTabSz="912114" eaLnBrk="0" fontAlgn="base" hangingPunct="0">
              <a:spcBef>
                <a:spcPct val="0"/>
              </a:spcBef>
              <a:spcAft>
                <a:spcPct val="0"/>
              </a:spcAft>
            </a:pPr>
            <a:r>
              <a:rPr lang="en-US" sz="2394" dirty="0">
                <a:solidFill>
                  <a:prstClr val="black"/>
                </a:solidFill>
                <a:latin typeface="Times" charset="0"/>
              </a:rPr>
              <a:t>2</a:t>
            </a:r>
          </a:p>
        </p:txBody>
      </p:sp>
      <p:sp>
        <p:nvSpPr>
          <p:cNvPr id="1071" name="TextBox 1070">
            <a:extLst>
              <a:ext uri="{FF2B5EF4-FFF2-40B4-BE49-F238E27FC236}">
                <a16:creationId xmlns:a16="http://schemas.microsoft.com/office/drawing/2014/main" id="{CF42EA37-2FE4-B333-1220-01399D00D4F8}"/>
              </a:ext>
            </a:extLst>
          </p:cNvPr>
          <p:cNvSpPr txBox="1"/>
          <p:nvPr/>
        </p:nvSpPr>
        <p:spPr>
          <a:xfrm>
            <a:off x="31859328" y="10694698"/>
            <a:ext cx="2982283" cy="1934223"/>
          </a:xfrm>
          <a:prstGeom prst="rect">
            <a:avLst/>
          </a:prstGeom>
          <a:noFill/>
        </p:spPr>
        <p:txBody>
          <a:bodyPr wrap="square" rtlCol="0">
            <a:spAutoFit/>
          </a:bodyPr>
          <a:lstStyle/>
          <a:p>
            <a:pPr defTabSz="912114" eaLnBrk="0" fontAlgn="base" hangingPunct="0">
              <a:spcBef>
                <a:spcPct val="0"/>
              </a:spcBef>
              <a:spcAft>
                <a:spcPct val="0"/>
              </a:spcAft>
            </a:pPr>
            <a:r>
              <a:rPr lang="en-US" sz="1596" dirty="0">
                <a:solidFill>
                  <a:prstClr val="black"/>
                </a:solidFill>
                <a:latin typeface="Lucida Sans" panose="020B0602030504020204" pitchFamily="34" charset="77"/>
              </a:rPr>
              <a:t>While </a:t>
            </a:r>
            <a:r>
              <a:rPr lang="en-US" sz="1795" b="1" dirty="0">
                <a:solidFill>
                  <a:prstClr val="black"/>
                </a:solidFill>
                <a:latin typeface="Lucida Sans" panose="020B0602030504020204" pitchFamily="34" charset="77"/>
              </a:rPr>
              <a:t>optimizing for service</a:t>
            </a:r>
            <a:r>
              <a:rPr lang="en-US" sz="1596" dirty="0">
                <a:solidFill>
                  <a:prstClr val="black"/>
                </a:solidFill>
                <a:latin typeface="Lucida Sans" panose="020B0602030504020204" pitchFamily="34" charset="77"/>
              </a:rPr>
              <a:t>,  </a:t>
            </a:r>
            <a:r>
              <a:rPr lang="en-US" sz="2394" b="1" dirty="0">
                <a:solidFill>
                  <a:srgbClr val="00B050"/>
                </a:solidFill>
                <a:latin typeface="Lucida Sans" panose="020B0602030504020204" pitchFamily="34" charset="77"/>
              </a:rPr>
              <a:t>65 %  </a:t>
            </a:r>
            <a:r>
              <a:rPr lang="en-US" sz="1596" dirty="0">
                <a:solidFill>
                  <a:prstClr val="black"/>
                </a:solidFill>
                <a:latin typeface="Lucida Sans" panose="020B0602030504020204" pitchFamily="34" charset="77"/>
              </a:rPr>
              <a:t>of total demand travels less than </a:t>
            </a:r>
            <a:r>
              <a:rPr lang="en-US" sz="1995" b="1" dirty="0">
                <a:solidFill>
                  <a:srgbClr val="00B050"/>
                </a:solidFill>
                <a:latin typeface="Lucida Sans" panose="020B0602030504020204" pitchFamily="34" charset="77"/>
              </a:rPr>
              <a:t>100 miles </a:t>
            </a:r>
            <a:r>
              <a:rPr lang="en-US" sz="1596" dirty="0">
                <a:solidFill>
                  <a:prstClr val="black"/>
                </a:solidFill>
                <a:latin typeface="Lucida Sans" panose="020B0602030504020204" pitchFamily="34" charset="77"/>
              </a:rPr>
              <a:t>compare to  </a:t>
            </a:r>
            <a:r>
              <a:rPr lang="en-US" sz="2394" b="1" dirty="0">
                <a:solidFill>
                  <a:srgbClr val="FF0000"/>
                </a:solidFill>
                <a:latin typeface="Lucida Sans" panose="020B0602030504020204" pitchFamily="34" charset="77"/>
              </a:rPr>
              <a:t>57%</a:t>
            </a:r>
            <a:r>
              <a:rPr lang="en-US" sz="1596" dirty="0">
                <a:solidFill>
                  <a:prstClr val="black"/>
                </a:solidFill>
                <a:latin typeface="Lucida Sans" panose="020B0602030504020204" pitchFamily="34" charset="77"/>
              </a:rPr>
              <a:t> in case of </a:t>
            </a:r>
            <a:r>
              <a:rPr lang="en-US" sz="1795" b="1" dirty="0">
                <a:solidFill>
                  <a:prstClr val="black"/>
                </a:solidFill>
                <a:latin typeface="Lucida Sans" panose="020B0602030504020204" pitchFamily="34" charset="77"/>
              </a:rPr>
              <a:t>cost optimization.</a:t>
            </a:r>
          </a:p>
        </p:txBody>
      </p:sp>
      <p:pic>
        <p:nvPicPr>
          <p:cNvPr id="99" name="Picture 98" descr="A diagram of a process&#10;&#10;Description automatically generated">
            <a:extLst>
              <a:ext uri="{FF2B5EF4-FFF2-40B4-BE49-F238E27FC236}">
                <a16:creationId xmlns:a16="http://schemas.microsoft.com/office/drawing/2014/main" id="{48CF2919-8F9C-DE0B-645A-25449748753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8965290" y="14746131"/>
            <a:ext cx="11666363" cy="5902921"/>
          </a:xfrm>
          <a:prstGeom prst="rect">
            <a:avLst/>
          </a:prstGeom>
        </p:spPr>
      </p:pic>
      <p:sp>
        <p:nvSpPr>
          <p:cNvPr id="111" name="TextBox 110">
            <a:extLst>
              <a:ext uri="{FF2B5EF4-FFF2-40B4-BE49-F238E27FC236}">
                <a16:creationId xmlns:a16="http://schemas.microsoft.com/office/drawing/2014/main" id="{89FBFEE5-7D18-EAD0-B64E-2B41D43A9D85}"/>
              </a:ext>
            </a:extLst>
          </p:cNvPr>
          <p:cNvSpPr txBox="1"/>
          <p:nvPr/>
        </p:nvSpPr>
        <p:spPr>
          <a:xfrm>
            <a:off x="31738528" y="18152019"/>
            <a:ext cx="1425380" cy="276999"/>
          </a:xfrm>
          <a:prstGeom prst="rect">
            <a:avLst/>
          </a:prstGeom>
          <a:noFill/>
        </p:spPr>
        <p:txBody>
          <a:bodyPr wrap="square" rtlCol="0">
            <a:spAutoFit/>
          </a:bodyPr>
          <a:lstStyle/>
          <a:p>
            <a:pPr defTabSz="912114" eaLnBrk="0" fontAlgn="base" hangingPunct="0">
              <a:spcBef>
                <a:spcPct val="0"/>
              </a:spcBef>
              <a:spcAft>
                <a:spcPct val="0"/>
              </a:spcAft>
            </a:pPr>
            <a:r>
              <a:rPr lang="en-US" sz="1200" dirty="0">
                <a:solidFill>
                  <a:prstClr val="black"/>
                </a:solidFill>
                <a:latin typeface="Lucida Sans" panose="020B0602030504020204" pitchFamily="34" charset="77"/>
              </a:rPr>
              <a:t>*in Million USD</a:t>
            </a:r>
          </a:p>
        </p:txBody>
      </p:sp>
    </p:spTree>
    <p:extLst>
      <p:ext uri="{BB962C8B-B14F-4D97-AF65-F5344CB8AC3E}">
        <p14:creationId xmlns:p14="http://schemas.microsoft.com/office/powerpoint/2010/main" val="8574056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MeY9ZxFT7OPePSRnv9apmg"/>
</p:tagLst>
</file>

<file path=ppt/theme/theme1.xml><?xml version="1.0" encoding="utf-8"?>
<a:theme xmlns:a="http://schemas.openxmlformats.org/drawingml/2006/main" name="INFORMS2015_Comp_Conf">
  <a:themeElements>
    <a:clrScheme name="test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36C09"/>
      </a:hlink>
      <a:folHlink>
        <a:srgbClr val="E36C09"/>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alt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AU" alt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891</Words>
  <Application>Microsoft Macintosh PowerPoint</Application>
  <PresentationFormat>Custom</PresentationFormat>
  <Paragraphs>145</Paragraphs>
  <Slides>1</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Aptos</vt:lpstr>
      <vt:lpstr>Arial</vt:lpstr>
      <vt:lpstr>Lucida Sans</vt:lpstr>
      <vt:lpstr>Söhne</vt:lpstr>
      <vt:lpstr>Times</vt:lpstr>
      <vt:lpstr>Times New Roman</vt:lpstr>
      <vt:lpstr>Wingdings</vt:lpstr>
      <vt:lpstr>INFORMS2015_Comp_Conf</vt:lpstr>
      <vt:lpstr>think-cell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Priyam Sarkar</dc:creator>
  <cp:lastModifiedBy>Priyam Sarkar</cp:lastModifiedBy>
  <cp:revision>2</cp:revision>
  <dcterms:created xsi:type="dcterms:W3CDTF">2024-04-05T18:48:44Z</dcterms:created>
  <dcterms:modified xsi:type="dcterms:W3CDTF">2024-04-05T18:53:45Z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2024-04-05T18:50:12Z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cd65b5d1-0803-4043-8293-6f97f5a1125a</vt:lpwstr>
  </property>
  <property fmtid="{D5CDD505-2E9C-101B-9397-08002B2CF9AE}" pid="8" name="MSIP_Label_4044bd30-2ed7-4c9d-9d12-46200872a97b_ContentBits">
    <vt:lpwstr>0</vt:lpwstr>
  </property>
</Properties>
</file>